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85" r:id="rId14"/>
    <p:sldId id="286" r:id="rId15"/>
    <p:sldId id="268" r:id="rId16"/>
    <p:sldId id="270" r:id="rId17"/>
    <p:sldId id="272" r:id="rId18"/>
    <p:sldId id="269" r:id="rId19"/>
    <p:sldId id="271"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Lst>
  <p:sldSz cx="12192000" cy="6858000"/>
  <p:notesSz cx="6858000" cy="9144000"/>
  <p:defaultTextStyle>
    <a:defPPr>
      <a:defRPr lang="en-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07"/>
    <p:restoredTop sz="94650"/>
  </p:normalViewPr>
  <p:slideViewPr>
    <p:cSldViewPr snapToGrid="0">
      <p:cViewPr varScale="1">
        <p:scale>
          <a:sx n="120" d="100"/>
          <a:sy n="120" d="100"/>
        </p:scale>
        <p:origin x="4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gif>
</file>

<file path=ppt/media/image12.png>
</file>

<file path=ppt/media/image13.gif>
</file>

<file path=ppt/media/image14.png>
</file>

<file path=ppt/media/image15.gif>
</file>

<file path=ppt/media/image16.gif>
</file>

<file path=ppt/media/image17.gif>
</file>

<file path=ppt/media/image18.png>
</file>

<file path=ppt/media/image19.png>
</file>

<file path=ppt/media/image2.png>
</file>

<file path=ppt/media/image3.png>
</file>

<file path=ppt/media/image4.png>
</file>

<file path=ppt/media/image5.gif>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271CB2-CC75-2A49-9323-CADECE25BA1E}" type="datetimeFigureOut">
              <a:rPr lang="en-US" smtClean="0"/>
              <a:t>4/21/23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F44C9C-721D-A641-A625-B9C56BC30182}" type="slidenum">
              <a:rPr lang="en-US" smtClean="0"/>
              <a:t>‹#›</a:t>
            </a:fld>
            <a:endParaRPr lang="en-US"/>
          </a:p>
        </p:txBody>
      </p:sp>
    </p:spTree>
    <p:extLst>
      <p:ext uri="{BB962C8B-B14F-4D97-AF65-F5344CB8AC3E}">
        <p14:creationId xmlns:p14="http://schemas.microsoft.com/office/powerpoint/2010/main" val="29043688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F44C9C-721D-A641-A625-B9C56BC30182}" type="slidenum">
              <a:rPr lang="en-US" smtClean="0"/>
              <a:t>31</a:t>
            </a:fld>
            <a:endParaRPr lang="en-US"/>
          </a:p>
        </p:txBody>
      </p:sp>
    </p:spTree>
    <p:extLst>
      <p:ext uri="{BB962C8B-B14F-4D97-AF65-F5344CB8AC3E}">
        <p14:creationId xmlns:p14="http://schemas.microsoft.com/office/powerpoint/2010/main" val="35688798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7E779-2409-0FBC-9D40-A79C4B8B3EA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138F62F-8E54-8678-ABE5-56CF00CA63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09EB571-8EA8-2DC8-AAD0-DE750C904116}"/>
              </a:ext>
            </a:extLst>
          </p:cNvPr>
          <p:cNvSpPr>
            <a:spLocks noGrp="1"/>
          </p:cNvSpPr>
          <p:nvPr>
            <p:ph type="dt" sz="half" idx="10"/>
          </p:nvPr>
        </p:nvSpPr>
        <p:spPr/>
        <p:txBody>
          <a:bodyPr/>
          <a:lstStyle/>
          <a:p>
            <a:fld id="{0882B567-AF30-B34D-B030-4C70053A6B8B}" type="datetimeFigureOut">
              <a:rPr lang="en-US" smtClean="0"/>
              <a:t>4/21/23</a:t>
            </a:fld>
            <a:endParaRPr lang="en-US"/>
          </a:p>
        </p:txBody>
      </p:sp>
      <p:sp>
        <p:nvSpPr>
          <p:cNvPr id="5" name="Footer Placeholder 4">
            <a:extLst>
              <a:ext uri="{FF2B5EF4-FFF2-40B4-BE49-F238E27FC236}">
                <a16:creationId xmlns:a16="http://schemas.microsoft.com/office/drawing/2014/main" id="{972C9981-C377-758D-233B-66EC08007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FF4911-3E1A-6CB1-9A79-5FFCFCF6E681}"/>
              </a:ext>
            </a:extLst>
          </p:cNvPr>
          <p:cNvSpPr>
            <a:spLocks noGrp="1"/>
          </p:cNvSpPr>
          <p:nvPr>
            <p:ph type="sldNum" sz="quarter" idx="12"/>
          </p:nvPr>
        </p:nvSpPr>
        <p:spPr/>
        <p:txBody>
          <a:bodyPr/>
          <a:lstStyle/>
          <a:p>
            <a:fld id="{A4A8DE15-36E8-3643-9940-0CFCBBE8D4A8}" type="slidenum">
              <a:rPr lang="en-US" smtClean="0"/>
              <a:t>‹#›</a:t>
            </a:fld>
            <a:endParaRPr lang="en-US"/>
          </a:p>
        </p:txBody>
      </p:sp>
    </p:spTree>
    <p:extLst>
      <p:ext uri="{BB962C8B-B14F-4D97-AF65-F5344CB8AC3E}">
        <p14:creationId xmlns:p14="http://schemas.microsoft.com/office/powerpoint/2010/main" val="20686103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35A90-95AA-085A-8FE9-A0E9AA2DD0C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FE37FD2-654C-CD19-8ED3-CE563EC3802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F2A526C-DD8F-9B5B-C442-A6AB62F0B0E6}"/>
              </a:ext>
            </a:extLst>
          </p:cNvPr>
          <p:cNvSpPr>
            <a:spLocks noGrp="1"/>
          </p:cNvSpPr>
          <p:nvPr>
            <p:ph type="dt" sz="half" idx="10"/>
          </p:nvPr>
        </p:nvSpPr>
        <p:spPr/>
        <p:txBody>
          <a:bodyPr/>
          <a:lstStyle/>
          <a:p>
            <a:fld id="{0882B567-AF30-B34D-B030-4C70053A6B8B}" type="datetimeFigureOut">
              <a:rPr lang="en-US" smtClean="0"/>
              <a:t>4/21/23</a:t>
            </a:fld>
            <a:endParaRPr lang="en-US"/>
          </a:p>
        </p:txBody>
      </p:sp>
      <p:sp>
        <p:nvSpPr>
          <p:cNvPr id="5" name="Footer Placeholder 4">
            <a:extLst>
              <a:ext uri="{FF2B5EF4-FFF2-40B4-BE49-F238E27FC236}">
                <a16:creationId xmlns:a16="http://schemas.microsoft.com/office/drawing/2014/main" id="{7CA51C90-E3AE-AC47-A2E1-4B70107177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D1A7CD-3315-64A7-E8E6-8BC44FC78874}"/>
              </a:ext>
            </a:extLst>
          </p:cNvPr>
          <p:cNvSpPr>
            <a:spLocks noGrp="1"/>
          </p:cNvSpPr>
          <p:nvPr>
            <p:ph type="sldNum" sz="quarter" idx="12"/>
          </p:nvPr>
        </p:nvSpPr>
        <p:spPr/>
        <p:txBody>
          <a:bodyPr/>
          <a:lstStyle/>
          <a:p>
            <a:fld id="{A4A8DE15-36E8-3643-9940-0CFCBBE8D4A8}" type="slidenum">
              <a:rPr lang="en-US" smtClean="0"/>
              <a:t>‹#›</a:t>
            </a:fld>
            <a:endParaRPr lang="en-US"/>
          </a:p>
        </p:txBody>
      </p:sp>
    </p:spTree>
    <p:extLst>
      <p:ext uri="{BB962C8B-B14F-4D97-AF65-F5344CB8AC3E}">
        <p14:creationId xmlns:p14="http://schemas.microsoft.com/office/powerpoint/2010/main" val="2853427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E7E155-9238-7CFF-3C14-CA8509F914A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C3D65F3-E480-1450-6092-E0F08B71A87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B2FFF58-2B4E-6238-34B5-B4496C8E2DBB}"/>
              </a:ext>
            </a:extLst>
          </p:cNvPr>
          <p:cNvSpPr>
            <a:spLocks noGrp="1"/>
          </p:cNvSpPr>
          <p:nvPr>
            <p:ph type="dt" sz="half" idx="10"/>
          </p:nvPr>
        </p:nvSpPr>
        <p:spPr/>
        <p:txBody>
          <a:bodyPr/>
          <a:lstStyle/>
          <a:p>
            <a:fld id="{0882B567-AF30-B34D-B030-4C70053A6B8B}" type="datetimeFigureOut">
              <a:rPr lang="en-US" smtClean="0"/>
              <a:t>4/21/23</a:t>
            </a:fld>
            <a:endParaRPr lang="en-US"/>
          </a:p>
        </p:txBody>
      </p:sp>
      <p:sp>
        <p:nvSpPr>
          <p:cNvPr id="5" name="Footer Placeholder 4">
            <a:extLst>
              <a:ext uri="{FF2B5EF4-FFF2-40B4-BE49-F238E27FC236}">
                <a16:creationId xmlns:a16="http://schemas.microsoft.com/office/drawing/2014/main" id="{3AFA255A-D41A-E4B7-4CBE-0ACC9B00E6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484E77-4F70-8C1F-65FA-19451C13B276}"/>
              </a:ext>
            </a:extLst>
          </p:cNvPr>
          <p:cNvSpPr>
            <a:spLocks noGrp="1"/>
          </p:cNvSpPr>
          <p:nvPr>
            <p:ph type="sldNum" sz="quarter" idx="12"/>
          </p:nvPr>
        </p:nvSpPr>
        <p:spPr/>
        <p:txBody>
          <a:bodyPr/>
          <a:lstStyle/>
          <a:p>
            <a:fld id="{A4A8DE15-36E8-3643-9940-0CFCBBE8D4A8}" type="slidenum">
              <a:rPr lang="en-US" smtClean="0"/>
              <a:t>‹#›</a:t>
            </a:fld>
            <a:endParaRPr lang="en-US"/>
          </a:p>
        </p:txBody>
      </p:sp>
    </p:spTree>
    <p:extLst>
      <p:ext uri="{BB962C8B-B14F-4D97-AF65-F5344CB8AC3E}">
        <p14:creationId xmlns:p14="http://schemas.microsoft.com/office/powerpoint/2010/main" val="3097906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5970D-56DF-F143-8BCB-45626948160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1DAC601-2FE6-ECEA-B7B9-C6850D4D009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FF0B9BA-F016-10A6-7A7B-C878BA266814}"/>
              </a:ext>
            </a:extLst>
          </p:cNvPr>
          <p:cNvSpPr>
            <a:spLocks noGrp="1"/>
          </p:cNvSpPr>
          <p:nvPr>
            <p:ph type="dt" sz="half" idx="10"/>
          </p:nvPr>
        </p:nvSpPr>
        <p:spPr/>
        <p:txBody>
          <a:bodyPr/>
          <a:lstStyle/>
          <a:p>
            <a:fld id="{0882B567-AF30-B34D-B030-4C70053A6B8B}" type="datetimeFigureOut">
              <a:rPr lang="en-US" smtClean="0"/>
              <a:t>4/21/23</a:t>
            </a:fld>
            <a:endParaRPr lang="en-US"/>
          </a:p>
        </p:txBody>
      </p:sp>
      <p:sp>
        <p:nvSpPr>
          <p:cNvPr id="5" name="Footer Placeholder 4">
            <a:extLst>
              <a:ext uri="{FF2B5EF4-FFF2-40B4-BE49-F238E27FC236}">
                <a16:creationId xmlns:a16="http://schemas.microsoft.com/office/drawing/2014/main" id="{262B6FAD-A128-03E9-43AE-40A0125BE9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89F308-F4C8-3532-9156-EC03A1D32615}"/>
              </a:ext>
            </a:extLst>
          </p:cNvPr>
          <p:cNvSpPr>
            <a:spLocks noGrp="1"/>
          </p:cNvSpPr>
          <p:nvPr>
            <p:ph type="sldNum" sz="quarter" idx="12"/>
          </p:nvPr>
        </p:nvSpPr>
        <p:spPr/>
        <p:txBody>
          <a:bodyPr/>
          <a:lstStyle/>
          <a:p>
            <a:fld id="{A4A8DE15-36E8-3643-9940-0CFCBBE8D4A8}" type="slidenum">
              <a:rPr lang="en-US" smtClean="0"/>
              <a:t>‹#›</a:t>
            </a:fld>
            <a:endParaRPr lang="en-US"/>
          </a:p>
        </p:txBody>
      </p:sp>
    </p:spTree>
    <p:extLst>
      <p:ext uri="{BB962C8B-B14F-4D97-AF65-F5344CB8AC3E}">
        <p14:creationId xmlns:p14="http://schemas.microsoft.com/office/powerpoint/2010/main" val="217086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58B7F-FE81-23B5-5953-8B557C674E8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4392219-725F-32AD-B3DA-9F65E4F2A1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F57325F-5430-8DC5-3F87-CE840CFD0DC2}"/>
              </a:ext>
            </a:extLst>
          </p:cNvPr>
          <p:cNvSpPr>
            <a:spLocks noGrp="1"/>
          </p:cNvSpPr>
          <p:nvPr>
            <p:ph type="dt" sz="half" idx="10"/>
          </p:nvPr>
        </p:nvSpPr>
        <p:spPr/>
        <p:txBody>
          <a:bodyPr/>
          <a:lstStyle/>
          <a:p>
            <a:fld id="{0882B567-AF30-B34D-B030-4C70053A6B8B}" type="datetimeFigureOut">
              <a:rPr lang="en-US" smtClean="0"/>
              <a:t>4/21/23</a:t>
            </a:fld>
            <a:endParaRPr lang="en-US"/>
          </a:p>
        </p:txBody>
      </p:sp>
      <p:sp>
        <p:nvSpPr>
          <p:cNvPr id="5" name="Footer Placeholder 4">
            <a:extLst>
              <a:ext uri="{FF2B5EF4-FFF2-40B4-BE49-F238E27FC236}">
                <a16:creationId xmlns:a16="http://schemas.microsoft.com/office/drawing/2014/main" id="{7D8FC715-2FE7-AAB0-9591-CFECBFE26E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82D647-AEE7-CAB3-151D-44B3A7BAADAB}"/>
              </a:ext>
            </a:extLst>
          </p:cNvPr>
          <p:cNvSpPr>
            <a:spLocks noGrp="1"/>
          </p:cNvSpPr>
          <p:nvPr>
            <p:ph type="sldNum" sz="quarter" idx="12"/>
          </p:nvPr>
        </p:nvSpPr>
        <p:spPr/>
        <p:txBody>
          <a:bodyPr/>
          <a:lstStyle/>
          <a:p>
            <a:fld id="{A4A8DE15-36E8-3643-9940-0CFCBBE8D4A8}" type="slidenum">
              <a:rPr lang="en-US" smtClean="0"/>
              <a:t>‹#›</a:t>
            </a:fld>
            <a:endParaRPr lang="en-US"/>
          </a:p>
        </p:txBody>
      </p:sp>
    </p:spTree>
    <p:extLst>
      <p:ext uri="{BB962C8B-B14F-4D97-AF65-F5344CB8AC3E}">
        <p14:creationId xmlns:p14="http://schemas.microsoft.com/office/powerpoint/2010/main" val="25982547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E3B9F-B8C9-477A-6F31-88F27AF494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FC53582-6A6D-7D83-9E3E-1FE970496A1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93B7C2F-88B3-FF38-0D15-66F175772F5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2747B70-ABB3-A05E-273B-38B78C930459}"/>
              </a:ext>
            </a:extLst>
          </p:cNvPr>
          <p:cNvSpPr>
            <a:spLocks noGrp="1"/>
          </p:cNvSpPr>
          <p:nvPr>
            <p:ph type="dt" sz="half" idx="10"/>
          </p:nvPr>
        </p:nvSpPr>
        <p:spPr/>
        <p:txBody>
          <a:bodyPr/>
          <a:lstStyle/>
          <a:p>
            <a:fld id="{0882B567-AF30-B34D-B030-4C70053A6B8B}" type="datetimeFigureOut">
              <a:rPr lang="en-US" smtClean="0"/>
              <a:t>4/21/23</a:t>
            </a:fld>
            <a:endParaRPr lang="en-US"/>
          </a:p>
        </p:txBody>
      </p:sp>
      <p:sp>
        <p:nvSpPr>
          <p:cNvPr id="6" name="Footer Placeholder 5">
            <a:extLst>
              <a:ext uri="{FF2B5EF4-FFF2-40B4-BE49-F238E27FC236}">
                <a16:creationId xmlns:a16="http://schemas.microsoft.com/office/drawing/2014/main" id="{89C3822D-2E3C-13F4-F20A-CA6401396E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CD1DB2-CE22-549A-3351-09DA4E844644}"/>
              </a:ext>
            </a:extLst>
          </p:cNvPr>
          <p:cNvSpPr>
            <a:spLocks noGrp="1"/>
          </p:cNvSpPr>
          <p:nvPr>
            <p:ph type="sldNum" sz="quarter" idx="12"/>
          </p:nvPr>
        </p:nvSpPr>
        <p:spPr/>
        <p:txBody>
          <a:bodyPr/>
          <a:lstStyle/>
          <a:p>
            <a:fld id="{A4A8DE15-36E8-3643-9940-0CFCBBE8D4A8}" type="slidenum">
              <a:rPr lang="en-US" smtClean="0"/>
              <a:t>‹#›</a:t>
            </a:fld>
            <a:endParaRPr lang="en-US"/>
          </a:p>
        </p:txBody>
      </p:sp>
    </p:spTree>
    <p:extLst>
      <p:ext uri="{BB962C8B-B14F-4D97-AF65-F5344CB8AC3E}">
        <p14:creationId xmlns:p14="http://schemas.microsoft.com/office/powerpoint/2010/main" val="1242046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DEF60-2EF2-4C75-68BD-81C9C050CF7A}"/>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A286B27-19F0-2DE5-25EE-31D97B83B5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E916247-9766-60FF-4510-3E1B995ECC8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6B2D120-FF35-8B5A-418C-BC11A5F67D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0B0F2E4-94D6-D9CF-5B41-6D9B66E06CD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99D1D45-70B4-D6BB-A6F7-4518789665D3}"/>
              </a:ext>
            </a:extLst>
          </p:cNvPr>
          <p:cNvSpPr>
            <a:spLocks noGrp="1"/>
          </p:cNvSpPr>
          <p:nvPr>
            <p:ph type="dt" sz="half" idx="10"/>
          </p:nvPr>
        </p:nvSpPr>
        <p:spPr/>
        <p:txBody>
          <a:bodyPr/>
          <a:lstStyle/>
          <a:p>
            <a:fld id="{0882B567-AF30-B34D-B030-4C70053A6B8B}" type="datetimeFigureOut">
              <a:rPr lang="en-US" smtClean="0"/>
              <a:t>4/21/23</a:t>
            </a:fld>
            <a:endParaRPr lang="en-US"/>
          </a:p>
        </p:txBody>
      </p:sp>
      <p:sp>
        <p:nvSpPr>
          <p:cNvPr id="8" name="Footer Placeholder 7">
            <a:extLst>
              <a:ext uri="{FF2B5EF4-FFF2-40B4-BE49-F238E27FC236}">
                <a16:creationId xmlns:a16="http://schemas.microsoft.com/office/drawing/2014/main" id="{E5FA7315-6804-407B-775B-DEB860E656C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C59CA7C-B081-8FD9-DD1F-7A6E87F8BE22}"/>
              </a:ext>
            </a:extLst>
          </p:cNvPr>
          <p:cNvSpPr>
            <a:spLocks noGrp="1"/>
          </p:cNvSpPr>
          <p:nvPr>
            <p:ph type="sldNum" sz="quarter" idx="12"/>
          </p:nvPr>
        </p:nvSpPr>
        <p:spPr/>
        <p:txBody>
          <a:bodyPr/>
          <a:lstStyle/>
          <a:p>
            <a:fld id="{A4A8DE15-36E8-3643-9940-0CFCBBE8D4A8}" type="slidenum">
              <a:rPr lang="en-US" smtClean="0"/>
              <a:t>‹#›</a:t>
            </a:fld>
            <a:endParaRPr lang="en-US"/>
          </a:p>
        </p:txBody>
      </p:sp>
    </p:spTree>
    <p:extLst>
      <p:ext uri="{BB962C8B-B14F-4D97-AF65-F5344CB8AC3E}">
        <p14:creationId xmlns:p14="http://schemas.microsoft.com/office/powerpoint/2010/main" val="2560102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08970-5503-DD8D-8EA4-6BC8373287B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73487CC-9A2D-78B9-4981-9B931444FB86}"/>
              </a:ext>
            </a:extLst>
          </p:cNvPr>
          <p:cNvSpPr>
            <a:spLocks noGrp="1"/>
          </p:cNvSpPr>
          <p:nvPr>
            <p:ph type="dt" sz="half" idx="10"/>
          </p:nvPr>
        </p:nvSpPr>
        <p:spPr/>
        <p:txBody>
          <a:bodyPr/>
          <a:lstStyle/>
          <a:p>
            <a:fld id="{0882B567-AF30-B34D-B030-4C70053A6B8B}" type="datetimeFigureOut">
              <a:rPr lang="en-US" smtClean="0"/>
              <a:t>4/21/23</a:t>
            </a:fld>
            <a:endParaRPr lang="en-US"/>
          </a:p>
        </p:txBody>
      </p:sp>
      <p:sp>
        <p:nvSpPr>
          <p:cNvPr id="4" name="Footer Placeholder 3">
            <a:extLst>
              <a:ext uri="{FF2B5EF4-FFF2-40B4-BE49-F238E27FC236}">
                <a16:creationId xmlns:a16="http://schemas.microsoft.com/office/drawing/2014/main" id="{C7ABD03B-F423-89B7-7CB1-79C930781FB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CC92F0F-ACEA-DFD4-679F-C4EA52C27AF8}"/>
              </a:ext>
            </a:extLst>
          </p:cNvPr>
          <p:cNvSpPr>
            <a:spLocks noGrp="1"/>
          </p:cNvSpPr>
          <p:nvPr>
            <p:ph type="sldNum" sz="quarter" idx="12"/>
          </p:nvPr>
        </p:nvSpPr>
        <p:spPr/>
        <p:txBody>
          <a:bodyPr/>
          <a:lstStyle/>
          <a:p>
            <a:fld id="{A4A8DE15-36E8-3643-9940-0CFCBBE8D4A8}" type="slidenum">
              <a:rPr lang="en-US" smtClean="0"/>
              <a:t>‹#›</a:t>
            </a:fld>
            <a:endParaRPr lang="en-US"/>
          </a:p>
        </p:txBody>
      </p:sp>
    </p:spTree>
    <p:extLst>
      <p:ext uri="{BB962C8B-B14F-4D97-AF65-F5344CB8AC3E}">
        <p14:creationId xmlns:p14="http://schemas.microsoft.com/office/powerpoint/2010/main" val="262117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EF21143-1BA0-CBF2-64AE-2255C10847F3}"/>
              </a:ext>
            </a:extLst>
          </p:cNvPr>
          <p:cNvSpPr>
            <a:spLocks noGrp="1"/>
          </p:cNvSpPr>
          <p:nvPr>
            <p:ph type="dt" sz="half" idx="10"/>
          </p:nvPr>
        </p:nvSpPr>
        <p:spPr/>
        <p:txBody>
          <a:bodyPr/>
          <a:lstStyle/>
          <a:p>
            <a:fld id="{0882B567-AF30-B34D-B030-4C70053A6B8B}" type="datetimeFigureOut">
              <a:rPr lang="en-US" smtClean="0"/>
              <a:t>4/21/23</a:t>
            </a:fld>
            <a:endParaRPr lang="en-US"/>
          </a:p>
        </p:txBody>
      </p:sp>
      <p:sp>
        <p:nvSpPr>
          <p:cNvPr id="3" name="Footer Placeholder 2">
            <a:extLst>
              <a:ext uri="{FF2B5EF4-FFF2-40B4-BE49-F238E27FC236}">
                <a16:creationId xmlns:a16="http://schemas.microsoft.com/office/drawing/2014/main" id="{384D7B4B-2595-6C15-D31E-134AF0B60F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C09884F-94B2-190E-58AF-27DF17BAC583}"/>
              </a:ext>
            </a:extLst>
          </p:cNvPr>
          <p:cNvSpPr>
            <a:spLocks noGrp="1"/>
          </p:cNvSpPr>
          <p:nvPr>
            <p:ph type="sldNum" sz="quarter" idx="12"/>
          </p:nvPr>
        </p:nvSpPr>
        <p:spPr/>
        <p:txBody>
          <a:bodyPr/>
          <a:lstStyle/>
          <a:p>
            <a:fld id="{A4A8DE15-36E8-3643-9940-0CFCBBE8D4A8}" type="slidenum">
              <a:rPr lang="en-US" smtClean="0"/>
              <a:t>‹#›</a:t>
            </a:fld>
            <a:endParaRPr lang="en-US"/>
          </a:p>
        </p:txBody>
      </p:sp>
    </p:spTree>
    <p:extLst>
      <p:ext uri="{BB962C8B-B14F-4D97-AF65-F5344CB8AC3E}">
        <p14:creationId xmlns:p14="http://schemas.microsoft.com/office/powerpoint/2010/main" val="3209028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A6F9C-5F56-A5B8-9B8F-EAC7F00CAE8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D14C1EFB-C050-076C-8DB3-F83008767F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445B8DB-D81A-8FDA-D200-F6496719AE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20D256E-053A-C06C-A42C-1EDC163E8448}"/>
              </a:ext>
            </a:extLst>
          </p:cNvPr>
          <p:cNvSpPr>
            <a:spLocks noGrp="1"/>
          </p:cNvSpPr>
          <p:nvPr>
            <p:ph type="dt" sz="half" idx="10"/>
          </p:nvPr>
        </p:nvSpPr>
        <p:spPr/>
        <p:txBody>
          <a:bodyPr/>
          <a:lstStyle/>
          <a:p>
            <a:fld id="{0882B567-AF30-B34D-B030-4C70053A6B8B}" type="datetimeFigureOut">
              <a:rPr lang="en-US" smtClean="0"/>
              <a:t>4/21/23</a:t>
            </a:fld>
            <a:endParaRPr lang="en-US"/>
          </a:p>
        </p:txBody>
      </p:sp>
      <p:sp>
        <p:nvSpPr>
          <p:cNvPr id="6" name="Footer Placeholder 5">
            <a:extLst>
              <a:ext uri="{FF2B5EF4-FFF2-40B4-BE49-F238E27FC236}">
                <a16:creationId xmlns:a16="http://schemas.microsoft.com/office/drawing/2014/main" id="{09FACD3C-43F4-2590-D200-FDFED2ED88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3486BB-97C8-16D6-3D2D-7F2532257977}"/>
              </a:ext>
            </a:extLst>
          </p:cNvPr>
          <p:cNvSpPr>
            <a:spLocks noGrp="1"/>
          </p:cNvSpPr>
          <p:nvPr>
            <p:ph type="sldNum" sz="quarter" idx="12"/>
          </p:nvPr>
        </p:nvSpPr>
        <p:spPr/>
        <p:txBody>
          <a:bodyPr/>
          <a:lstStyle/>
          <a:p>
            <a:fld id="{A4A8DE15-36E8-3643-9940-0CFCBBE8D4A8}" type="slidenum">
              <a:rPr lang="en-US" smtClean="0"/>
              <a:t>‹#›</a:t>
            </a:fld>
            <a:endParaRPr lang="en-US"/>
          </a:p>
        </p:txBody>
      </p:sp>
    </p:spTree>
    <p:extLst>
      <p:ext uri="{BB962C8B-B14F-4D97-AF65-F5344CB8AC3E}">
        <p14:creationId xmlns:p14="http://schemas.microsoft.com/office/powerpoint/2010/main" val="2181087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FE844-063E-C60F-E181-A32D27851E6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56186BE-277E-C6E7-4205-D74A97061B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710CF8-24BD-031C-54C6-371E3EA9FF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2B7634A-AE15-3445-3871-6DF9E965E9B4}"/>
              </a:ext>
            </a:extLst>
          </p:cNvPr>
          <p:cNvSpPr>
            <a:spLocks noGrp="1"/>
          </p:cNvSpPr>
          <p:nvPr>
            <p:ph type="dt" sz="half" idx="10"/>
          </p:nvPr>
        </p:nvSpPr>
        <p:spPr/>
        <p:txBody>
          <a:bodyPr/>
          <a:lstStyle/>
          <a:p>
            <a:fld id="{0882B567-AF30-B34D-B030-4C70053A6B8B}" type="datetimeFigureOut">
              <a:rPr lang="en-US" smtClean="0"/>
              <a:t>4/21/23</a:t>
            </a:fld>
            <a:endParaRPr lang="en-US"/>
          </a:p>
        </p:txBody>
      </p:sp>
      <p:sp>
        <p:nvSpPr>
          <p:cNvPr id="6" name="Footer Placeholder 5">
            <a:extLst>
              <a:ext uri="{FF2B5EF4-FFF2-40B4-BE49-F238E27FC236}">
                <a16:creationId xmlns:a16="http://schemas.microsoft.com/office/drawing/2014/main" id="{E5A5E57E-129B-AF68-0B09-CC92221746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41678D-5A1D-2CFB-6922-AF8F99A9D8A4}"/>
              </a:ext>
            </a:extLst>
          </p:cNvPr>
          <p:cNvSpPr>
            <a:spLocks noGrp="1"/>
          </p:cNvSpPr>
          <p:nvPr>
            <p:ph type="sldNum" sz="quarter" idx="12"/>
          </p:nvPr>
        </p:nvSpPr>
        <p:spPr/>
        <p:txBody>
          <a:bodyPr/>
          <a:lstStyle/>
          <a:p>
            <a:fld id="{A4A8DE15-36E8-3643-9940-0CFCBBE8D4A8}" type="slidenum">
              <a:rPr lang="en-US" smtClean="0"/>
              <a:t>‹#›</a:t>
            </a:fld>
            <a:endParaRPr lang="en-US"/>
          </a:p>
        </p:txBody>
      </p:sp>
    </p:spTree>
    <p:extLst>
      <p:ext uri="{BB962C8B-B14F-4D97-AF65-F5344CB8AC3E}">
        <p14:creationId xmlns:p14="http://schemas.microsoft.com/office/powerpoint/2010/main" val="1193974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21339A-CB7A-C33A-4749-817E2E2CD2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7BE53CF-76BF-4E22-8917-7A694FDFE8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C5C56ED-799E-44F5-2DA1-905ABF30B1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82B567-AF30-B34D-B030-4C70053A6B8B}" type="datetimeFigureOut">
              <a:rPr lang="en-US" smtClean="0"/>
              <a:t>4/21/23</a:t>
            </a:fld>
            <a:endParaRPr lang="en-US"/>
          </a:p>
        </p:txBody>
      </p:sp>
      <p:sp>
        <p:nvSpPr>
          <p:cNvPr id="5" name="Footer Placeholder 4">
            <a:extLst>
              <a:ext uri="{FF2B5EF4-FFF2-40B4-BE49-F238E27FC236}">
                <a16:creationId xmlns:a16="http://schemas.microsoft.com/office/drawing/2014/main" id="{6CF2C5A4-9371-4443-95A7-19C21C57F6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B2F00A7-F46B-6575-3CF1-4C4051BFD5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A8DE15-36E8-3643-9940-0CFCBBE8D4A8}" type="slidenum">
              <a:rPr lang="en-US" smtClean="0"/>
              <a:t>‹#›</a:t>
            </a:fld>
            <a:endParaRPr lang="en-US"/>
          </a:p>
        </p:txBody>
      </p:sp>
    </p:spTree>
    <p:extLst>
      <p:ext uri="{BB962C8B-B14F-4D97-AF65-F5344CB8AC3E}">
        <p14:creationId xmlns:p14="http://schemas.microsoft.com/office/powerpoint/2010/main" val="12625038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gif"/><Relationship Id="rId7" Type="http://schemas.openxmlformats.org/officeDocument/2006/relationships/image" Target="../media/image16.gif"/><Relationship Id="rId2" Type="http://schemas.openxmlformats.org/officeDocument/2006/relationships/image" Target="../media/image5.gif"/><Relationship Id="rId1" Type="http://schemas.openxmlformats.org/officeDocument/2006/relationships/slideLayout" Target="../slideLayouts/slideLayout2.xml"/><Relationship Id="rId6" Type="http://schemas.openxmlformats.org/officeDocument/2006/relationships/image" Target="../media/image15.gif"/><Relationship Id="rId5" Type="http://schemas.openxmlformats.org/officeDocument/2006/relationships/image" Target="../media/image13.gif"/><Relationship Id="rId4" Type="http://schemas.openxmlformats.org/officeDocument/2006/relationships/image" Target="../media/image11.gif"/></Relationships>
</file>

<file path=ppt/slides/_rels/slide31.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FA6BF-8CE7-A64F-56B3-15333309D2F6}"/>
              </a:ext>
            </a:extLst>
          </p:cNvPr>
          <p:cNvSpPr>
            <a:spLocks noGrp="1"/>
          </p:cNvSpPr>
          <p:nvPr>
            <p:ph type="ctrTitle"/>
          </p:nvPr>
        </p:nvSpPr>
        <p:spPr/>
        <p:txBody>
          <a:bodyPr/>
          <a:lstStyle/>
          <a:p>
            <a:r>
              <a:rPr lang="en-US" dirty="0"/>
              <a:t>Applied Project</a:t>
            </a:r>
            <a:br>
              <a:rPr lang="en-US" dirty="0"/>
            </a:br>
            <a:r>
              <a:rPr lang="en-US" dirty="0"/>
              <a:t>21 April 2023</a:t>
            </a:r>
          </a:p>
        </p:txBody>
      </p:sp>
    </p:spTree>
    <p:extLst>
      <p:ext uri="{BB962C8B-B14F-4D97-AF65-F5344CB8AC3E}">
        <p14:creationId xmlns:p14="http://schemas.microsoft.com/office/powerpoint/2010/main" val="3081505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4.1 Theory for </a:t>
            </a:r>
            <a:r>
              <a:rPr lang="en-US" dirty="0" err="1"/>
              <a:t>AEVoT</a:t>
            </a:r>
            <a:endParaRPr lang="en-US" dirty="0"/>
          </a:p>
        </p:txBody>
      </p:sp>
      <p:sp>
        <p:nvSpPr>
          <p:cNvPr id="3" name="Content Placeholder 2">
            <a:extLst>
              <a:ext uri="{FF2B5EF4-FFF2-40B4-BE49-F238E27FC236}">
                <a16:creationId xmlns:a16="http://schemas.microsoft.com/office/drawing/2014/main" id="{9FEEB375-B2ED-4AD8-0085-0D262C9E83A1}"/>
              </a:ext>
            </a:extLst>
          </p:cNvPr>
          <p:cNvSpPr>
            <a:spLocks noGrp="1"/>
          </p:cNvSpPr>
          <p:nvPr>
            <p:ph idx="1"/>
          </p:nvPr>
        </p:nvSpPr>
        <p:spPr/>
        <p:txBody>
          <a:bodyPr>
            <a:normAutofit lnSpcReduction="10000"/>
          </a:bodyPr>
          <a:lstStyle/>
          <a:p>
            <a:r>
              <a:rPr lang="en-US" dirty="0"/>
              <a:t>So the </a:t>
            </a:r>
            <a:r>
              <a:rPr lang="en-US" dirty="0" err="1"/>
              <a:t>reidea</a:t>
            </a:r>
            <a:r>
              <a:rPr lang="en-US" dirty="0"/>
              <a:t> is to maximize the deviation of reconstruction. The more the pixels are deviated over time in a reconstructed animation (so let say we have 100 frames of original rule set. those 100 frames vs same frames reconstructed through Autoencoder. The hypothesis is, if we have deviation in cumulative re-construction loss of those 100 frames, that means there should be some non-boring behavior)</a:t>
            </a:r>
          </a:p>
          <a:p>
            <a:r>
              <a:rPr lang="en-US" dirty="0"/>
              <a:t>If the autoencoder is successful in reconstructing the input data accurately, then the reconstruction error will be low. However, if the input data is complex and has a lot of variability, it may be difficult for the autoencoder to reconstruct the data accurately, resulting in a higher reconstruction error.</a:t>
            </a:r>
          </a:p>
        </p:txBody>
      </p:sp>
    </p:spTree>
    <p:extLst>
      <p:ext uri="{BB962C8B-B14F-4D97-AF65-F5344CB8AC3E}">
        <p14:creationId xmlns:p14="http://schemas.microsoft.com/office/powerpoint/2010/main" val="2682423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4.2 Experimental theory for </a:t>
            </a:r>
            <a:r>
              <a:rPr lang="en-US" dirty="0" err="1"/>
              <a:t>AEVoT</a:t>
            </a:r>
            <a:endParaRPr lang="en-US" dirty="0"/>
          </a:p>
        </p:txBody>
      </p:sp>
      <p:sp>
        <p:nvSpPr>
          <p:cNvPr id="3" name="Content Placeholder 2">
            <a:extLst>
              <a:ext uri="{FF2B5EF4-FFF2-40B4-BE49-F238E27FC236}">
                <a16:creationId xmlns:a16="http://schemas.microsoft.com/office/drawing/2014/main" id="{9FEEB375-B2ED-4AD8-0085-0D262C9E83A1}"/>
              </a:ext>
            </a:extLst>
          </p:cNvPr>
          <p:cNvSpPr>
            <a:spLocks noGrp="1"/>
          </p:cNvSpPr>
          <p:nvPr>
            <p:ph idx="1"/>
          </p:nvPr>
        </p:nvSpPr>
        <p:spPr/>
        <p:txBody>
          <a:bodyPr>
            <a:normAutofit/>
          </a:bodyPr>
          <a:lstStyle/>
          <a:p>
            <a:r>
              <a:rPr lang="en-US" dirty="0"/>
              <a:t>Therefore, the reconstruction error can be used as a measure of complexity, where higher reconstruction error indicates higher complexity. This is because complex data is more difficult to accurately represent and reconstruct using a compressed representation.</a:t>
            </a:r>
          </a:p>
          <a:p>
            <a:endParaRPr lang="en-US" dirty="0"/>
          </a:p>
        </p:txBody>
      </p:sp>
    </p:spTree>
    <p:extLst>
      <p:ext uri="{BB962C8B-B14F-4D97-AF65-F5344CB8AC3E}">
        <p14:creationId xmlns:p14="http://schemas.microsoft.com/office/powerpoint/2010/main" val="3404038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4.3 How </a:t>
            </a:r>
            <a:r>
              <a:rPr lang="en-US" dirty="0" err="1"/>
              <a:t>VoT</a:t>
            </a:r>
            <a:r>
              <a:rPr lang="en-US" dirty="0"/>
              <a:t> can be used in AE? And What is the theoretical significance?</a:t>
            </a:r>
          </a:p>
        </p:txBody>
      </p:sp>
      <p:sp>
        <p:nvSpPr>
          <p:cNvPr id="3" name="Content Placeholder 2">
            <a:extLst>
              <a:ext uri="{FF2B5EF4-FFF2-40B4-BE49-F238E27FC236}">
                <a16:creationId xmlns:a16="http://schemas.microsoft.com/office/drawing/2014/main" id="{9FEEB375-B2ED-4AD8-0085-0D262C9E83A1}"/>
              </a:ext>
            </a:extLst>
          </p:cNvPr>
          <p:cNvSpPr>
            <a:spLocks noGrp="1"/>
          </p:cNvSpPr>
          <p:nvPr>
            <p:ph idx="1"/>
          </p:nvPr>
        </p:nvSpPr>
        <p:spPr/>
        <p:txBody>
          <a:bodyPr>
            <a:normAutofit/>
          </a:bodyPr>
          <a:lstStyle/>
          <a:p>
            <a:r>
              <a:rPr lang="en-US" dirty="0"/>
              <a:t>By analyzing the variation in the reconstruction loss over time, we can gain insights into the complexity of the time series Lenia sim. For example, if the reconstruction loss is relatively constant over time, it may indicate that the time series Lenia sim is relatively simple or predictable. However, if the reconstruction loss varies widely over time, it may indicate that the time series Lenia sim is more complex and difficult to predict.</a:t>
            </a:r>
          </a:p>
        </p:txBody>
      </p:sp>
    </p:spTree>
    <p:extLst>
      <p:ext uri="{BB962C8B-B14F-4D97-AF65-F5344CB8AC3E}">
        <p14:creationId xmlns:p14="http://schemas.microsoft.com/office/powerpoint/2010/main" val="16601830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2936C-4B5C-8093-3A96-874FF4B56F2D}"/>
              </a:ext>
            </a:extLst>
          </p:cNvPr>
          <p:cNvSpPr>
            <a:spLocks noGrp="1"/>
          </p:cNvSpPr>
          <p:nvPr>
            <p:ph type="title"/>
          </p:nvPr>
        </p:nvSpPr>
        <p:spPr/>
        <p:txBody>
          <a:bodyPr/>
          <a:lstStyle/>
          <a:p>
            <a:r>
              <a:rPr lang="en-US" dirty="0"/>
              <a:t>4.4 Cumulative vs STD</a:t>
            </a:r>
          </a:p>
        </p:txBody>
      </p:sp>
      <p:sp>
        <p:nvSpPr>
          <p:cNvPr id="3" name="Content Placeholder 2">
            <a:extLst>
              <a:ext uri="{FF2B5EF4-FFF2-40B4-BE49-F238E27FC236}">
                <a16:creationId xmlns:a16="http://schemas.microsoft.com/office/drawing/2014/main" id="{C7A86E0F-0EA0-010B-C959-C0237B2C668B}"/>
              </a:ext>
            </a:extLst>
          </p:cNvPr>
          <p:cNvSpPr>
            <a:spLocks noGrp="1"/>
          </p:cNvSpPr>
          <p:nvPr>
            <p:ph idx="1"/>
          </p:nvPr>
        </p:nvSpPr>
        <p:spPr/>
        <p:txBody>
          <a:bodyPr/>
          <a:lstStyle/>
          <a:p>
            <a:r>
              <a:rPr lang="en-US" dirty="0"/>
              <a:t>Cumulative works in AE</a:t>
            </a:r>
          </a:p>
          <a:p>
            <a:r>
              <a:rPr lang="en-US" dirty="0"/>
              <a:t>Std works in </a:t>
            </a:r>
            <a:r>
              <a:rPr lang="en-US" dirty="0" err="1"/>
              <a:t>VoT</a:t>
            </a:r>
            <a:endParaRPr lang="en-US" dirty="0"/>
          </a:p>
        </p:txBody>
      </p:sp>
    </p:spTree>
    <p:extLst>
      <p:ext uri="{BB962C8B-B14F-4D97-AF65-F5344CB8AC3E}">
        <p14:creationId xmlns:p14="http://schemas.microsoft.com/office/powerpoint/2010/main" val="3939841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2936C-4B5C-8093-3A96-874FF4B56F2D}"/>
              </a:ext>
            </a:extLst>
          </p:cNvPr>
          <p:cNvSpPr>
            <a:spLocks noGrp="1"/>
          </p:cNvSpPr>
          <p:nvPr>
            <p:ph type="title"/>
          </p:nvPr>
        </p:nvSpPr>
        <p:spPr/>
        <p:txBody>
          <a:bodyPr/>
          <a:lstStyle/>
          <a:p>
            <a:r>
              <a:rPr lang="en-US" dirty="0"/>
              <a:t>4.5 Fitness working</a:t>
            </a:r>
          </a:p>
        </p:txBody>
      </p:sp>
      <p:sp>
        <p:nvSpPr>
          <p:cNvPr id="3" name="Content Placeholder 2">
            <a:extLst>
              <a:ext uri="{FF2B5EF4-FFF2-40B4-BE49-F238E27FC236}">
                <a16:creationId xmlns:a16="http://schemas.microsoft.com/office/drawing/2014/main" id="{C7A86E0F-0EA0-010B-C959-C0237B2C668B}"/>
              </a:ext>
            </a:extLst>
          </p:cNvPr>
          <p:cNvSpPr>
            <a:spLocks noGrp="1"/>
          </p:cNvSpPr>
          <p:nvPr>
            <p:ph idx="1"/>
          </p:nvPr>
        </p:nvSpPr>
        <p:spPr/>
        <p:txBody>
          <a:bodyPr/>
          <a:lstStyle/>
          <a:p>
            <a:r>
              <a:rPr lang="en-US" dirty="0"/>
              <a:t>Creates an instance of "</a:t>
            </a:r>
            <a:r>
              <a:rPr lang="en-US" dirty="0" err="1"/>
              <a:t>LeniaForGA</a:t>
            </a:r>
            <a:r>
              <a:rPr lang="en-US" dirty="0"/>
              <a:t>" class</a:t>
            </a:r>
          </a:p>
          <a:p>
            <a:r>
              <a:rPr lang="en-US" dirty="0"/>
              <a:t>The method loops through the "</a:t>
            </a:r>
            <a:r>
              <a:rPr lang="en-US" dirty="0" err="1"/>
              <a:t>board_framess</a:t>
            </a:r>
            <a:r>
              <a:rPr lang="en-US" dirty="0"/>
              <a:t>" values, and for each value, it reconstructs a board from it and calculates the error between the original board and the reconstructed one.</a:t>
            </a:r>
          </a:p>
          <a:p>
            <a:r>
              <a:rPr lang="en-US" dirty="0"/>
              <a:t>For each reconstructed board, the method counts the number of alive cells and appends the counts to a list. It then selects every 10th value starting from the 10th index of </a:t>
            </a:r>
            <a:r>
              <a:rPr lang="en-US" dirty="0" err="1"/>
              <a:t>thelist</a:t>
            </a:r>
            <a:r>
              <a:rPr lang="en-US" dirty="0"/>
              <a:t> and stores them in a new list.</a:t>
            </a:r>
          </a:p>
          <a:p>
            <a:r>
              <a:rPr lang="en-US"/>
              <a:t>Finally, the method calculates the population standard deviation of new list</a:t>
            </a:r>
            <a:endParaRPr lang="en-US" dirty="0"/>
          </a:p>
        </p:txBody>
      </p:sp>
    </p:spTree>
    <p:extLst>
      <p:ext uri="{BB962C8B-B14F-4D97-AF65-F5344CB8AC3E}">
        <p14:creationId xmlns:p14="http://schemas.microsoft.com/office/powerpoint/2010/main" val="7474892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5.1 Experimental Setup</a:t>
            </a:r>
          </a:p>
        </p:txBody>
      </p:sp>
      <p:sp>
        <p:nvSpPr>
          <p:cNvPr id="3" name="Content Placeholder 2">
            <a:extLst>
              <a:ext uri="{FF2B5EF4-FFF2-40B4-BE49-F238E27FC236}">
                <a16:creationId xmlns:a16="http://schemas.microsoft.com/office/drawing/2014/main" id="{9FEEB375-B2ED-4AD8-0085-0D262C9E83A1}"/>
              </a:ext>
            </a:extLst>
          </p:cNvPr>
          <p:cNvSpPr>
            <a:spLocks noGrp="1"/>
          </p:cNvSpPr>
          <p:nvPr>
            <p:ph idx="1"/>
          </p:nvPr>
        </p:nvSpPr>
        <p:spPr/>
        <p:txBody>
          <a:bodyPr>
            <a:normAutofit/>
          </a:bodyPr>
          <a:lstStyle/>
          <a:p>
            <a:r>
              <a:rPr lang="en-US" dirty="0"/>
              <a:t>Performing 1st class of experiments:</a:t>
            </a:r>
          </a:p>
          <a:p>
            <a:pPr lvl="1"/>
            <a:r>
              <a:rPr lang="en-US" dirty="0"/>
              <a:t>Only </a:t>
            </a:r>
            <a:r>
              <a:rPr lang="en-US" dirty="0" err="1"/>
              <a:t>VoT</a:t>
            </a:r>
            <a:r>
              <a:rPr lang="en-US" dirty="0"/>
              <a:t>, with varying active cell thresh and frames</a:t>
            </a:r>
          </a:p>
        </p:txBody>
      </p:sp>
      <p:pic>
        <p:nvPicPr>
          <p:cNvPr id="6" name="Picture 5" descr="Text&#10;&#10;Description automatically generated">
            <a:extLst>
              <a:ext uri="{FF2B5EF4-FFF2-40B4-BE49-F238E27FC236}">
                <a16:creationId xmlns:a16="http://schemas.microsoft.com/office/drawing/2014/main" id="{A036012C-FF64-1E14-25BF-D33AE543FB2F}"/>
              </a:ext>
            </a:extLst>
          </p:cNvPr>
          <p:cNvPicPr>
            <a:picLocks noChangeAspect="1"/>
          </p:cNvPicPr>
          <p:nvPr/>
        </p:nvPicPr>
        <p:blipFill>
          <a:blip r:embed="rId2"/>
          <a:stretch>
            <a:fillRect/>
          </a:stretch>
        </p:blipFill>
        <p:spPr>
          <a:xfrm>
            <a:off x="1238956" y="2815261"/>
            <a:ext cx="6591300" cy="2641600"/>
          </a:xfrm>
          <a:prstGeom prst="rect">
            <a:avLst/>
          </a:prstGeom>
        </p:spPr>
      </p:pic>
    </p:spTree>
    <p:extLst>
      <p:ext uri="{BB962C8B-B14F-4D97-AF65-F5344CB8AC3E}">
        <p14:creationId xmlns:p14="http://schemas.microsoft.com/office/powerpoint/2010/main" val="35168755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5.2 Experimental Setup</a:t>
            </a:r>
          </a:p>
        </p:txBody>
      </p:sp>
      <p:sp>
        <p:nvSpPr>
          <p:cNvPr id="3" name="Content Placeholder 2">
            <a:extLst>
              <a:ext uri="{FF2B5EF4-FFF2-40B4-BE49-F238E27FC236}">
                <a16:creationId xmlns:a16="http://schemas.microsoft.com/office/drawing/2014/main" id="{9FEEB375-B2ED-4AD8-0085-0D262C9E83A1}"/>
              </a:ext>
            </a:extLst>
          </p:cNvPr>
          <p:cNvSpPr>
            <a:spLocks noGrp="1"/>
          </p:cNvSpPr>
          <p:nvPr>
            <p:ph idx="1"/>
          </p:nvPr>
        </p:nvSpPr>
        <p:spPr/>
        <p:txBody>
          <a:bodyPr>
            <a:normAutofit/>
          </a:bodyPr>
          <a:lstStyle/>
          <a:p>
            <a:r>
              <a:rPr lang="en-US" dirty="0"/>
              <a:t>Performing 2nd class of experiments:</a:t>
            </a:r>
          </a:p>
          <a:p>
            <a:pPr lvl="1"/>
            <a:r>
              <a:rPr lang="en-US" dirty="0"/>
              <a:t>Only </a:t>
            </a:r>
            <a:r>
              <a:rPr lang="en-US" dirty="0" err="1"/>
              <a:t>AEVoT</a:t>
            </a:r>
            <a:r>
              <a:rPr lang="en-US" dirty="0"/>
              <a:t>, with varying active cell thresh and frames</a:t>
            </a:r>
          </a:p>
        </p:txBody>
      </p:sp>
      <p:pic>
        <p:nvPicPr>
          <p:cNvPr id="5" name="Picture 4" descr="Text&#10;&#10;Description automatically generated">
            <a:extLst>
              <a:ext uri="{FF2B5EF4-FFF2-40B4-BE49-F238E27FC236}">
                <a16:creationId xmlns:a16="http://schemas.microsoft.com/office/drawing/2014/main" id="{CAA43D88-32EF-3D37-CF64-CD453422B6F6}"/>
              </a:ext>
            </a:extLst>
          </p:cNvPr>
          <p:cNvPicPr>
            <a:picLocks noChangeAspect="1"/>
          </p:cNvPicPr>
          <p:nvPr/>
        </p:nvPicPr>
        <p:blipFill>
          <a:blip r:embed="rId2"/>
          <a:stretch>
            <a:fillRect/>
          </a:stretch>
        </p:blipFill>
        <p:spPr>
          <a:xfrm>
            <a:off x="1897721" y="3183209"/>
            <a:ext cx="7251700" cy="2781300"/>
          </a:xfrm>
          <a:prstGeom prst="rect">
            <a:avLst/>
          </a:prstGeom>
        </p:spPr>
      </p:pic>
    </p:spTree>
    <p:extLst>
      <p:ext uri="{BB962C8B-B14F-4D97-AF65-F5344CB8AC3E}">
        <p14:creationId xmlns:p14="http://schemas.microsoft.com/office/powerpoint/2010/main" val="13318168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5.3 Experimental Setup</a:t>
            </a:r>
          </a:p>
        </p:txBody>
      </p:sp>
      <p:sp>
        <p:nvSpPr>
          <p:cNvPr id="3" name="Content Placeholder 2">
            <a:extLst>
              <a:ext uri="{FF2B5EF4-FFF2-40B4-BE49-F238E27FC236}">
                <a16:creationId xmlns:a16="http://schemas.microsoft.com/office/drawing/2014/main" id="{9FEEB375-B2ED-4AD8-0085-0D262C9E83A1}"/>
              </a:ext>
            </a:extLst>
          </p:cNvPr>
          <p:cNvSpPr>
            <a:spLocks noGrp="1"/>
          </p:cNvSpPr>
          <p:nvPr>
            <p:ph idx="1"/>
          </p:nvPr>
        </p:nvSpPr>
        <p:spPr/>
        <p:txBody>
          <a:bodyPr>
            <a:normAutofit/>
          </a:bodyPr>
          <a:lstStyle/>
          <a:p>
            <a:r>
              <a:rPr lang="en-US" dirty="0"/>
              <a:t>Performing 3</a:t>
            </a:r>
            <a:r>
              <a:rPr lang="en-US" baseline="30000" dirty="0"/>
              <a:t>rd</a:t>
            </a:r>
            <a:r>
              <a:rPr lang="en-US" dirty="0"/>
              <a:t> class of experiments:</a:t>
            </a:r>
          </a:p>
          <a:p>
            <a:pPr lvl="1"/>
            <a:r>
              <a:rPr lang="en-US" dirty="0"/>
              <a:t>Using only AE</a:t>
            </a:r>
          </a:p>
          <a:p>
            <a:pPr lvl="1"/>
            <a:r>
              <a:rPr lang="en-US" dirty="0"/>
              <a:t>7 experiments needed to be done once </a:t>
            </a:r>
            <a:r>
              <a:rPr lang="en-US" dirty="0" err="1"/>
              <a:t>AEVoT</a:t>
            </a:r>
            <a:r>
              <a:rPr lang="en-US" dirty="0"/>
              <a:t> and </a:t>
            </a:r>
            <a:r>
              <a:rPr lang="en-US" dirty="0" err="1"/>
              <a:t>VoT</a:t>
            </a:r>
            <a:r>
              <a:rPr lang="en-US" dirty="0"/>
              <a:t> are done.</a:t>
            </a:r>
          </a:p>
        </p:txBody>
      </p:sp>
    </p:spTree>
    <p:extLst>
      <p:ext uri="{BB962C8B-B14F-4D97-AF65-F5344CB8AC3E}">
        <p14:creationId xmlns:p14="http://schemas.microsoft.com/office/powerpoint/2010/main" val="9622544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5.4 What are varying?</a:t>
            </a:r>
          </a:p>
        </p:txBody>
      </p:sp>
      <p:sp>
        <p:nvSpPr>
          <p:cNvPr id="3" name="Content Placeholder 2">
            <a:extLst>
              <a:ext uri="{FF2B5EF4-FFF2-40B4-BE49-F238E27FC236}">
                <a16:creationId xmlns:a16="http://schemas.microsoft.com/office/drawing/2014/main" id="{9FEEB375-B2ED-4AD8-0085-0D262C9E83A1}"/>
              </a:ext>
            </a:extLst>
          </p:cNvPr>
          <p:cNvSpPr>
            <a:spLocks noGrp="1"/>
          </p:cNvSpPr>
          <p:nvPr>
            <p:ph idx="1"/>
          </p:nvPr>
        </p:nvSpPr>
        <p:spPr/>
        <p:txBody>
          <a:bodyPr>
            <a:normAutofit lnSpcReduction="10000"/>
          </a:bodyPr>
          <a:lstStyle/>
          <a:p>
            <a:r>
              <a:rPr lang="en-US" dirty="0"/>
              <a:t>Whole 100 frames fitness</a:t>
            </a:r>
          </a:p>
          <a:p>
            <a:r>
              <a:rPr lang="en-US" dirty="0"/>
              <a:t>Last 10 frames fitness</a:t>
            </a:r>
          </a:p>
          <a:p>
            <a:r>
              <a:rPr lang="en-US" dirty="0"/>
              <a:t>Every 10</a:t>
            </a:r>
            <a:r>
              <a:rPr lang="en-US" baseline="30000" dirty="0"/>
              <a:t>th</a:t>
            </a:r>
            <a:r>
              <a:rPr lang="en-US" dirty="0"/>
              <a:t> frame fitness</a:t>
            </a:r>
          </a:p>
          <a:p>
            <a:r>
              <a:rPr lang="en-US" dirty="0"/>
              <a:t>Alive cell threshold 0.1, 0.3 and 0.5</a:t>
            </a:r>
          </a:p>
          <a:p>
            <a:endParaRPr lang="en-US" dirty="0"/>
          </a:p>
          <a:p>
            <a:endParaRPr lang="en-US" dirty="0"/>
          </a:p>
          <a:p>
            <a:r>
              <a:rPr lang="en-US" dirty="0" err="1"/>
              <a:t>AEVoT</a:t>
            </a:r>
            <a:r>
              <a:rPr lang="en-US" dirty="0"/>
              <a:t> uses cumulative + Deviation based fitness</a:t>
            </a:r>
          </a:p>
          <a:p>
            <a:r>
              <a:rPr lang="en-US" dirty="0" err="1"/>
              <a:t>VoT</a:t>
            </a:r>
            <a:r>
              <a:rPr lang="en-US" dirty="0"/>
              <a:t> uses Deviation based fitness</a:t>
            </a:r>
          </a:p>
          <a:p>
            <a:r>
              <a:rPr lang="en-US" dirty="0"/>
              <a:t>AE uses cumulative based fitness (cumulative </a:t>
            </a:r>
            <a:r>
              <a:rPr lang="en-US" dirty="0" err="1"/>
              <a:t>errros</a:t>
            </a:r>
            <a:r>
              <a:rPr lang="en-US" dirty="0"/>
              <a:t>)</a:t>
            </a:r>
          </a:p>
        </p:txBody>
      </p:sp>
    </p:spTree>
    <p:extLst>
      <p:ext uri="{BB962C8B-B14F-4D97-AF65-F5344CB8AC3E}">
        <p14:creationId xmlns:p14="http://schemas.microsoft.com/office/powerpoint/2010/main" val="27965647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5.5 Experimentation so far</a:t>
            </a:r>
          </a:p>
        </p:txBody>
      </p:sp>
      <p:sp>
        <p:nvSpPr>
          <p:cNvPr id="3" name="Content Placeholder 2">
            <a:extLst>
              <a:ext uri="{FF2B5EF4-FFF2-40B4-BE49-F238E27FC236}">
                <a16:creationId xmlns:a16="http://schemas.microsoft.com/office/drawing/2014/main" id="{9FEEB375-B2ED-4AD8-0085-0D262C9E83A1}"/>
              </a:ext>
            </a:extLst>
          </p:cNvPr>
          <p:cNvSpPr>
            <a:spLocks noGrp="1"/>
          </p:cNvSpPr>
          <p:nvPr>
            <p:ph idx="1"/>
          </p:nvPr>
        </p:nvSpPr>
        <p:spPr/>
        <p:txBody>
          <a:bodyPr>
            <a:normAutofit/>
          </a:bodyPr>
          <a:lstStyle/>
          <a:p>
            <a:r>
              <a:rPr lang="en-US" dirty="0"/>
              <a:t>6 x 100 gen experiments</a:t>
            </a:r>
          </a:p>
          <a:p>
            <a:r>
              <a:rPr lang="en-US" dirty="0"/>
              <a:t>4 x 200 gen experiments</a:t>
            </a:r>
          </a:p>
          <a:p>
            <a:r>
              <a:rPr lang="en-US" dirty="0"/>
              <a:t>2 x 500 gen experiments</a:t>
            </a:r>
          </a:p>
          <a:p>
            <a:r>
              <a:rPr lang="en-US" dirty="0"/>
              <a:t>2AE_VOT_P10_G500_M0.02_ALIVE_CELL_THRESHOLD0.1_EVERY_10TH_FRAMES</a:t>
            </a:r>
          </a:p>
        </p:txBody>
      </p:sp>
    </p:spTree>
    <p:extLst>
      <p:ext uri="{BB962C8B-B14F-4D97-AF65-F5344CB8AC3E}">
        <p14:creationId xmlns:p14="http://schemas.microsoft.com/office/powerpoint/2010/main" val="24957436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BE4FB-4184-02EC-6BAF-C8672022EEE1}"/>
              </a:ext>
            </a:extLst>
          </p:cNvPr>
          <p:cNvSpPr>
            <a:spLocks noGrp="1"/>
          </p:cNvSpPr>
          <p:nvPr>
            <p:ph type="title"/>
          </p:nvPr>
        </p:nvSpPr>
        <p:spPr/>
        <p:txBody>
          <a:bodyPr/>
          <a:lstStyle/>
          <a:p>
            <a:r>
              <a:rPr lang="en-US" dirty="0"/>
              <a:t>1.1 Problem Last time…</a:t>
            </a:r>
          </a:p>
        </p:txBody>
      </p:sp>
      <p:sp>
        <p:nvSpPr>
          <p:cNvPr id="3" name="Content Placeholder 2">
            <a:extLst>
              <a:ext uri="{FF2B5EF4-FFF2-40B4-BE49-F238E27FC236}">
                <a16:creationId xmlns:a16="http://schemas.microsoft.com/office/drawing/2014/main" id="{70DC841C-782D-D89C-CA2D-5528CB08275B}"/>
              </a:ext>
            </a:extLst>
          </p:cNvPr>
          <p:cNvSpPr>
            <a:spLocks noGrp="1"/>
          </p:cNvSpPr>
          <p:nvPr>
            <p:ph idx="1"/>
          </p:nvPr>
        </p:nvSpPr>
        <p:spPr/>
        <p:txBody>
          <a:bodyPr/>
          <a:lstStyle/>
          <a:p>
            <a:r>
              <a:rPr lang="en-US" dirty="0"/>
              <a:t>Deepcopy creates a complete copy of an object in memory.</a:t>
            </a:r>
          </a:p>
          <a:p>
            <a:r>
              <a:rPr lang="en-US" dirty="0"/>
              <a:t>Deepcopy also eats more resource than handcrafted copying function.</a:t>
            </a:r>
          </a:p>
          <a:p>
            <a:r>
              <a:rPr lang="en-US" dirty="0"/>
              <a:t>On searching more, If an object contains a circular reference, such as an object that refers to itself, deep copying can result in an infinite loop, which can cause your program to crash or run out of memory.</a:t>
            </a:r>
          </a:p>
          <a:p>
            <a:r>
              <a:rPr lang="en-US" dirty="0"/>
              <a:t>Deepcopy is not advisable to use when you are using objects referring to data dictionaries.</a:t>
            </a:r>
          </a:p>
        </p:txBody>
      </p:sp>
      <p:sp>
        <p:nvSpPr>
          <p:cNvPr id="4" name="TextBox 3">
            <a:extLst>
              <a:ext uri="{FF2B5EF4-FFF2-40B4-BE49-F238E27FC236}">
                <a16:creationId xmlns:a16="http://schemas.microsoft.com/office/drawing/2014/main" id="{6159C2E2-B40B-25DD-CBCE-9971DB349520}"/>
              </a:ext>
            </a:extLst>
          </p:cNvPr>
          <p:cNvSpPr txBox="1"/>
          <p:nvPr/>
        </p:nvSpPr>
        <p:spPr>
          <a:xfrm>
            <a:off x="4475748" y="5942568"/>
            <a:ext cx="1351845" cy="369332"/>
          </a:xfrm>
          <a:prstGeom prst="rect">
            <a:avLst/>
          </a:prstGeom>
          <a:noFill/>
        </p:spPr>
        <p:txBody>
          <a:bodyPr wrap="none" rtlCol="0">
            <a:spAutoFit/>
          </a:bodyPr>
          <a:lstStyle/>
          <a:p>
            <a:r>
              <a:rPr lang="en-US" dirty="0">
                <a:solidFill>
                  <a:srgbClr val="FF0000"/>
                </a:solidFill>
              </a:rPr>
              <a:t>All red flags!</a:t>
            </a:r>
          </a:p>
        </p:txBody>
      </p:sp>
    </p:spTree>
    <p:extLst>
      <p:ext uri="{BB962C8B-B14F-4D97-AF65-F5344CB8AC3E}">
        <p14:creationId xmlns:p14="http://schemas.microsoft.com/office/powerpoint/2010/main" val="13006189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6.1 Exp1 – 100 gen</a:t>
            </a:r>
          </a:p>
        </p:txBody>
      </p:sp>
      <p:pic>
        <p:nvPicPr>
          <p:cNvPr id="3074" name="Picture 2">
            <a:extLst>
              <a:ext uri="{FF2B5EF4-FFF2-40B4-BE49-F238E27FC236}">
                <a16:creationId xmlns:a16="http://schemas.microsoft.com/office/drawing/2014/main" id="{6A4F82A8-C9EF-9702-13B3-A0B8609FF9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516" y="1690688"/>
            <a:ext cx="10350968" cy="212949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A019E7D-11C2-1BC4-0FAE-F1FBA7E734D9}"/>
              </a:ext>
            </a:extLst>
          </p:cNvPr>
          <p:cNvSpPr txBox="1"/>
          <p:nvPr/>
        </p:nvSpPr>
        <p:spPr>
          <a:xfrm>
            <a:off x="7672039" y="2570770"/>
            <a:ext cx="1294585" cy="369332"/>
          </a:xfrm>
          <a:prstGeom prst="rect">
            <a:avLst/>
          </a:prstGeom>
          <a:noFill/>
        </p:spPr>
        <p:txBody>
          <a:bodyPr wrap="none" rtlCol="0">
            <a:spAutoFit/>
          </a:bodyPr>
          <a:lstStyle/>
          <a:p>
            <a:r>
              <a:rPr lang="en-US" dirty="0"/>
              <a:t>Best Fitness</a:t>
            </a:r>
          </a:p>
        </p:txBody>
      </p:sp>
      <p:pic>
        <p:nvPicPr>
          <p:cNvPr id="3076" name="Picture 4">
            <a:extLst>
              <a:ext uri="{FF2B5EF4-FFF2-40B4-BE49-F238E27FC236}">
                <a16:creationId xmlns:a16="http://schemas.microsoft.com/office/drawing/2014/main" id="{19CC03AD-EE47-8F50-BC38-CE8BF753B4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516" y="4003287"/>
            <a:ext cx="10350968" cy="212949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EC6F190-EEC9-E11F-E9D0-418F08B0D2AC}"/>
              </a:ext>
            </a:extLst>
          </p:cNvPr>
          <p:cNvSpPr txBox="1"/>
          <p:nvPr/>
        </p:nvSpPr>
        <p:spPr>
          <a:xfrm>
            <a:off x="7846741" y="5948117"/>
            <a:ext cx="1644617" cy="369332"/>
          </a:xfrm>
          <a:prstGeom prst="rect">
            <a:avLst/>
          </a:prstGeom>
          <a:noFill/>
        </p:spPr>
        <p:txBody>
          <a:bodyPr wrap="none" rtlCol="0">
            <a:spAutoFit/>
          </a:bodyPr>
          <a:lstStyle/>
          <a:p>
            <a:r>
              <a:rPr lang="en-US" dirty="0"/>
              <a:t>Average Fitness</a:t>
            </a:r>
          </a:p>
        </p:txBody>
      </p:sp>
      <p:sp>
        <p:nvSpPr>
          <p:cNvPr id="3" name="TextBox 2">
            <a:extLst>
              <a:ext uri="{FF2B5EF4-FFF2-40B4-BE49-F238E27FC236}">
                <a16:creationId xmlns:a16="http://schemas.microsoft.com/office/drawing/2014/main" id="{B229F208-49D4-C7E9-B0ED-3A1A78DF40EA}"/>
              </a:ext>
            </a:extLst>
          </p:cNvPr>
          <p:cNvSpPr txBox="1"/>
          <p:nvPr/>
        </p:nvSpPr>
        <p:spPr>
          <a:xfrm>
            <a:off x="7014411" y="1043034"/>
            <a:ext cx="785728" cy="369332"/>
          </a:xfrm>
          <a:prstGeom prst="rect">
            <a:avLst/>
          </a:prstGeom>
          <a:noFill/>
        </p:spPr>
        <p:txBody>
          <a:bodyPr wrap="none" rtlCol="0">
            <a:spAutoFit/>
          </a:bodyPr>
          <a:lstStyle/>
          <a:p>
            <a:r>
              <a:rPr lang="en-US" dirty="0" err="1"/>
              <a:t>AEVoT</a:t>
            </a:r>
            <a:endParaRPr lang="en-US" dirty="0"/>
          </a:p>
        </p:txBody>
      </p:sp>
    </p:spTree>
    <p:extLst>
      <p:ext uri="{BB962C8B-B14F-4D97-AF65-F5344CB8AC3E}">
        <p14:creationId xmlns:p14="http://schemas.microsoft.com/office/powerpoint/2010/main" val="4584773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6.2 Exp1 – 100 gen</a:t>
            </a:r>
          </a:p>
        </p:txBody>
      </p:sp>
      <p:pic>
        <p:nvPicPr>
          <p:cNvPr id="6" name="Picture 5">
            <a:extLst>
              <a:ext uri="{FF2B5EF4-FFF2-40B4-BE49-F238E27FC236}">
                <a16:creationId xmlns:a16="http://schemas.microsoft.com/office/drawing/2014/main" id="{EADF46CB-6D77-5874-FDA8-10870FCB87D4}"/>
              </a:ext>
            </a:extLst>
          </p:cNvPr>
          <p:cNvPicPr>
            <a:picLocks noChangeAspect="1"/>
          </p:cNvPicPr>
          <p:nvPr/>
        </p:nvPicPr>
        <p:blipFill>
          <a:blip r:embed="rId2"/>
          <a:stretch>
            <a:fillRect/>
          </a:stretch>
        </p:blipFill>
        <p:spPr>
          <a:xfrm>
            <a:off x="3692293" y="1690688"/>
            <a:ext cx="4064000" cy="4064000"/>
          </a:xfrm>
          <a:prstGeom prst="rect">
            <a:avLst/>
          </a:prstGeom>
        </p:spPr>
      </p:pic>
      <p:sp>
        <p:nvSpPr>
          <p:cNvPr id="7" name="TextBox 6">
            <a:extLst>
              <a:ext uri="{FF2B5EF4-FFF2-40B4-BE49-F238E27FC236}">
                <a16:creationId xmlns:a16="http://schemas.microsoft.com/office/drawing/2014/main" id="{57399056-6638-E0B7-507B-6AC35967267B}"/>
              </a:ext>
            </a:extLst>
          </p:cNvPr>
          <p:cNvSpPr txBox="1"/>
          <p:nvPr/>
        </p:nvSpPr>
        <p:spPr>
          <a:xfrm>
            <a:off x="5508702" y="6123543"/>
            <a:ext cx="1528367" cy="369332"/>
          </a:xfrm>
          <a:prstGeom prst="rect">
            <a:avLst/>
          </a:prstGeom>
          <a:noFill/>
        </p:spPr>
        <p:txBody>
          <a:bodyPr wrap="none" rtlCol="0">
            <a:spAutoFit/>
          </a:bodyPr>
          <a:lstStyle/>
          <a:p>
            <a:r>
              <a:rPr lang="en-US" dirty="0"/>
              <a:t>100</a:t>
            </a:r>
            <a:r>
              <a:rPr lang="en-US" baseline="30000" dirty="0"/>
              <a:t>th</a:t>
            </a:r>
            <a:r>
              <a:rPr lang="en-US" dirty="0"/>
              <a:t> gen elite</a:t>
            </a:r>
          </a:p>
        </p:txBody>
      </p:sp>
      <p:sp>
        <p:nvSpPr>
          <p:cNvPr id="3" name="TextBox 2">
            <a:extLst>
              <a:ext uri="{FF2B5EF4-FFF2-40B4-BE49-F238E27FC236}">
                <a16:creationId xmlns:a16="http://schemas.microsoft.com/office/drawing/2014/main" id="{AFDB5A66-3941-471F-8C5F-A020D9C0F71F}"/>
              </a:ext>
            </a:extLst>
          </p:cNvPr>
          <p:cNvSpPr txBox="1"/>
          <p:nvPr/>
        </p:nvSpPr>
        <p:spPr>
          <a:xfrm>
            <a:off x="7014411" y="1043034"/>
            <a:ext cx="785728" cy="369332"/>
          </a:xfrm>
          <a:prstGeom prst="rect">
            <a:avLst/>
          </a:prstGeom>
          <a:noFill/>
        </p:spPr>
        <p:txBody>
          <a:bodyPr wrap="none" rtlCol="0">
            <a:spAutoFit/>
          </a:bodyPr>
          <a:lstStyle/>
          <a:p>
            <a:r>
              <a:rPr lang="en-US" dirty="0" err="1"/>
              <a:t>AEVoT</a:t>
            </a:r>
            <a:endParaRPr lang="en-US" dirty="0"/>
          </a:p>
        </p:txBody>
      </p:sp>
      <p:sp>
        <p:nvSpPr>
          <p:cNvPr id="4" name="TextBox 3">
            <a:extLst>
              <a:ext uri="{FF2B5EF4-FFF2-40B4-BE49-F238E27FC236}">
                <a16:creationId xmlns:a16="http://schemas.microsoft.com/office/drawing/2014/main" id="{FD1BD7CA-E07B-FF8C-5126-5B448AB7B458}"/>
              </a:ext>
            </a:extLst>
          </p:cNvPr>
          <p:cNvSpPr txBox="1"/>
          <p:nvPr/>
        </p:nvSpPr>
        <p:spPr>
          <a:xfrm>
            <a:off x="1173079" y="2274838"/>
            <a:ext cx="3037974" cy="2585323"/>
          </a:xfrm>
          <a:prstGeom prst="rect">
            <a:avLst/>
          </a:prstGeom>
          <a:noFill/>
        </p:spPr>
        <p:txBody>
          <a:bodyPr wrap="square">
            <a:spAutoFit/>
          </a:bodyPr>
          <a:lstStyle/>
          <a:p>
            <a:r>
              <a:rPr lang="en-US" dirty="0"/>
              <a:t>Kernel size = 16</a:t>
            </a:r>
          </a:p>
          <a:p>
            <a:r>
              <a:rPr lang="en-US" dirty="0"/>
              <a:t>Board size = 64</a:t>
            </a:r>
          </a:p>
          <a:p>
            <a:r>
              <a:rPr lang="en-US" dirty="0"/>
              <a:t>Mutation rate = 0.02</a:t>
            </a:r>
          </a:p>
          <a:p>
            <a:r>
              <a:rPr lang="en-US" dirty="0"/>
              <a:t>Population size = 10</a:t>
            </a:r>
          </a:p>
          <a:p>
            <a:r>
              <a:rPr lang="en-US" dirty="0"/>
              <a:t>Generation = 100</a:t>
            </a:r>
          </a:p>
          <a:p>
            <a:r>
              <a:rPr lang="en-US" dirty="0"/>
              <a:t>Elites = 1</a:t>
            </a:r>
          </a:p>
          <a:p>
            <a:r>
              <a:rPr lang="en-US" dirty="0"/>
              <a:t>Every 10</a:t>
            </a:r>
            <a:r>
              <a:rPr lang="en-US" baseline="30000" dirty="0"/>
              <a:t>th</a:t>
            </a:r>
            <a:r>
              <a:rPr lang="en-US" dirty="0"/>
              <a:t> frame fitness</a:t>
            </a:r>
          </a:p>
          <a:p>
            <a:r>
              <a:rPr lang="en-US" dirty="0"/>
              <a:t>Alive cell threshold 0.5</a:t>
            </a:r>
          </a:p>
          <a:p>
            <a:r>
              <a:rPr lang="en-US" dirty="0"/>
              <a:t>AE bottleneck = 36</a:t>
            </a:r>
          </a:p>
        </p:txBody>
      </p:sp>
    </p:spTree>
    <p:extLst>
      <p:ext uri="{BB962C8B-B14F-4D97-AF65-F5344CB8AC3E}">
        <p14:creationId xmlns:p14="http://schemas.microsoft.com/office/powerpoint/2010/main" val="14444994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9" name="Rectangle 512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Diagram&#10;&#10;Description automatically generated">
            <a:extLst>
              <a:ext uri="{FF2B5EF4-FFF2-40B4-BE49-F238E27FC236}">
                <a16:creationId xmlns:a16="http://schemas.microsoft.com/office/drawing/2014/main" id="{04DBF0FC-1C8A-FE85-93B0-8C26AD718D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138" y="1674813"/>
            <a:ext cx="10753725" cy="2159000"/>
          </a:xfrm>
          <a:prstGeom prst="rect">
            <a:avLst/>
          </a:prstGeom>
          <a:extLst>
            <a:ext uri="{909E8E84-426E-40DD-AFC4-6F175D3DCCD1}">
              <a14:hiddenFill xmlns:a14="http://schemas.microsoft.com/office/drawing/2010/main">
                <a:solidFill>
                  <a:srgbClr val="FFFFFF"/>
                </a:solidFill>
              </a14:hiddenFill>
            </a:ext>
          </a:extLst>
        </p:spPr>
      </p:pic>
      <p:pic>
        <p:nvPicPr>
          <p:cNvPr id="5124" name="Picture 4" descr="Chart, line chart&#10;&#10;Description automatically generated">
            <a:extLst>
              <a:ext uri="{FF2B5EF4-FFF2-40B4-BE49-F238E27FC236}">
                <a16:creationId xmlns:a16="http://schemas.microsoft.com/office/drawing/2014/main" id="{675C5AE1-FC23-C22E-F732-83AEE1630F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9138" y="3906838"/>
            <a:ext cx="10753725" cy="2159000"/>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7.1 Exp2 – 100 gen</a:t>
            </a:r>
          </a:p>
        </p:txBody>
      </p:sp>
      <p:sp>
        <p:nvSpPr>
          <p:cNvPr id="3" name="TextBox 2">
            <a:extLst>
              <a:ext uri="{FF2B5EF4-FFF2-40B4-BE49-F238E27FC236}">
                <a16:creationId xmlns:a16="http://schemas.microsoft.com/office/drawing/2014/main" id="{CE6D504C-F0A1-53B8-64C7-5020FEC48E44}"/>
              </a:ext>
            </a:extLst>
          </p:cNvPr>
          <p:cNvSpPr txBox="1"/>
          <p:nvPr/>
        </p:nvSpPr>
        <p:spPr>
          <a:xfrm>
            <a:off x="7672039" y="2570770"/>
            <a:ext cx="1294585" cy="369332"/>
          </a:xfrm>
          <a:prstGeom prst="rect">
            <a:avLst/>
          </a:prstGeom>
          <a:noFill/>
        </p:spPr>
        <p:txBody>
          <a:bodyPr wrap="none" rtlCol="0">
            <a:spAutoFit/>
          </a:bodyPr>
          <a:lstStyle/>
          <a:p>
            <a:r>
              <a:rPr lang="en-US" dirty="0"/>
              <a:t>Best Fitness</a:t>
            </a:r>
          </a:p>
        </p:txBody>
      </p:sp>
      <p:sp>
        <p:nvSpPr>
          <p:cNvPr id="6" name="TextBox 5">
            <a:extLst>
              <a:ext uri="{FF2B5EF4-FFF2-40B4-BE49-F238E27FC236}">
                <a16:creationId xmlns:a16="http://schemas.microsoft.com/office/drawing/2014/main" id="{A4CE526F-85B6-FB11-9F61-4125F7AC917D}"/>
              </a:ext>
            </a:extLst>
          </p:cNvPr>
          <p:cNvSpPr txBox="1"/>
          <p:nvPr/>
        </p:nvSpPr>
        <p:spPr>
          <a:xfrm>
            <a:off x="7846741" y="5948117"/>
            <a:ext cx="1644617" cy="369332"/>
          </a:xfrm>
          <a:prstGeom prst="rect">
            <a:avLst/>
          </a:prstGeom>
          <a:noFill/>
        </p:spPr>
        <p:txBody>
          <a:bodyPr wrap="none" rtlCol="0">
            <a:spAutoFit/>
          </a:bodyPr>
          <a:lstStyle/>
          <a:p>
            <a:r>
              <a:rPr lang="en-US" dirty="0"/>
              <a:t>Average Fitness</a:t>
            </a:r>
          </a:p>
        </p:txBody>
      </p:sp>
      <p:sp>
        <p:nvSpPr>
          <p:cNvPr id="4" name="TextBox 3">
            <a:extLst>
              <a:ext uri="{FF2B5EF4-FFF2-40B4-BE49-F238E27FC236}">
                <a16:creationId xmlns:a16="http://schemas.microsoft.com/office/drawing/2014/main" id="{064F4B81-A898-40D0-494F-D86C703625DE}"/>
              </a:ext>
            </a:extLst>
          </p:cNvPr>
          <p:cNvSpPr txBox="1"/>
          <p:nvPr/>
        </p:nvSpPr>
        <p:spPr>
          <a:xfrm>
            <a:off x="7453877" y="1465826"/>
            <a:ext cx="785728" cy="369332"/>
          </a:xfrm>
          <a:prstGeom prst="rect">
            <a:avLst/>
          </a:prstGeom>
          <a:noFill/>
        </p:spPr>
        <p:txBody>
          <a:bodyPr wrap="none" rtlCol="0">
            <a:spAutoFit/>
          </a:bodyPr>
          <a:lstStyle/>
          <a:p>
            <a:r>
              <a:rPr lang="en-US" dirty="0" err="1"/>
              <a:t>AEVoT</a:t>
            </a:r>
            <a:endParaRPr lang="en-US" dirty="0"/>
          </a:p>
        </p:txBody>
      </p:sp>
    </p:spTree>
    <p:extLst>
      <p:ext uri="{BB962C8B-B14F-4D97-AF65-F5344CB8AC3E}">
        <p14:creationId xmlns:p14="http://schemas.microsoft.com/office/powerpoint/2010/main" val="6778400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7.2 Exp2 – 100 gen</a:t>
            </a:r>
          </a:p>
        </p:txBody>
      </p:sp>
      <p:pic>
        <p:nvPicPr>
          <p:cNvPr id="6" name="Picture 5">
            <a:extLst>
              <a:ext uri="{FF2B5EF4-FFF2-40B4-BE49-F238E27FC236}">
                <a16:creationId xmlns:a16="http://schemas.microsoft.com/office/drawing/2014/main" id="{30568568-0382-9831-ABC1-DED2335C3895}"/>
              </a:ext>
            </a:extLst>
          </p:cNvPr>
          <p:cNvPicPr>
            <a:picLocks noChangeAspect="1"/>
          </p:cNvPicPr>
          <p:nvPr/>
        </p:nvPicPr>
        <p:blipFill>
          <a:blip r:embed="rId2"/>
          <a:stretch>
            <a:fillRect/>
          </a:stretch>
        </p:blipFill>
        <p:spPr>
          <a:xfrm>
            <a:off x="4064000" y="1397000"/>
            <a:ext cx="4064000" cy="4064000"/>
          </a:xfrm>
          <a:prstGeom prst="rect">
            <a:avLst/>
          </a:prstGeom>
        </p:spPr>
      </p:pic>
      <p:sp>
        <p:nvSpPr>
          <p:cNvPr id="7" name="TextBox 6">
            <a:extLst>
              <a:ext uri="{FF2B5EF4-FFF2-40B4-BE49-F238E27FC236}">
                <a16:creationId xmlns:a16="http://schemas.microsoft.com/office/drawing/2014/main" id="{F5E24CAB-C8A4-881D-666A-9148FA802198}"/>
              </a:ext>
            </a:extLst>
          </p:cNvPr>
          <p:cNvSpPr txBox="1"/>
          <p:nvPr/>
        </p:nvSpPr>
        <p:spPr>
          <a:xfrm>
            <a:off x="5664820" y="5642517"/>
            <a:ext cx="1528367" cy="369332"/>
          </a:xfrm>
          <a:prstGeom prst="rect">
            <a:avLst/>
          </a:prstGeom>
          <a:noFill/>
        </p:spPr>
        <p:txBody>
          <a:bodyPr wrap="none" rtlCol="0">
            <a:spAutoFit/>
          </a:bodyPr>
          <a:lstStyle/>
          <a:p>
            <a:r>
              <a:rPr lang="en-US" dirty="0"/>
              <a:t>100</a:t>
            </a:r>
            <a:r>
              <a:rPr lang="en-US" baseline="30000" dirty="0"/>
              <a:t>th</a:t>
            </a:r>
            <a:r>
              <a:rPr lang="en-US" dirty="0"/>
              <a:t> gen elite</a:t>
            </a:r>
          </a:p>
        </p:txBody>
      </p:sp>
      <p:sp>
        <p:nvSpPr>
          <p:cNvPr id="3" name="TextBox 2">
            <a:extLst>
              <a:ext uri="{FF2B5EF4-FFF2-40B4-BE49-F238E27FC236}">
                <a16:creationId xmlns:a16="http://schemas.microsoft.com/office/drawing/2014/main" id="{99D2920A-959D-4550-2195-C05E2EE46673}"/>
              </a:ext>
            </a:extLst>
          </p:cNvPr>
          <p:cNvSpPr txBox="1"/>
          <p:nvPr/>
        </p:nvSpPr>
        <p:spPr>
          <a:xfrm>
            <a:off x="7014411" y="1043034"/>
            <a:ext cx="785728" cy="369332"/>
          </a:xfrm>
          <a:prstGeom prst="rect">
            <a:avLst/>
          </a:prstGeom>
          <a:noFill/>
        </p:spPr>
        <p:txBody>
          <a:bodyPr wrap="none" rtlCol="0">
            <a:spAutoFit/>
          </a:bodyPr>
          <a:lstStyle/>
          <a:p>
            <a:r>
              <a:rPr lang="en-US" dirty="0" err="1"/>
              <a:t>AEVoT</a:t>
            </a:r>
            <a:endParaRPr lang="en-US" dirty="0"/>
          </a:p>
        </p:txBody>
      </p:sp>
      <p:sp>
        <p:nvSpPr>
          <p:cNvPr id="4" name="TextBox 3">
            <a:extLst>
              <a:ext uri="{FF2B5EF4-FFF2-40B4-BE49-F238E27FC236}">
                <a16:creationId xmlns:a16="http://schemas.microsoft.com/office/drawing/2014/main" id="{485EB4DA-11C3-4970-6919-460E827BCF78}"/>
              </a:ext>
            </a:extLst>
          </p:cNvPr>
          <p:cNvSpPr txBox="1"/>
          <p:nvPr/>
        </p:nvSpPr>
        <p:spPr>
          <a:xfrm>
            <a:off x="1173079" y="2274838"/>
            <a:ext cx="3037974" cy="2585323"/>
          </a:xfrm>
          <a:prstGeom prst="rect">
            <a:avLst/>
          </a:prstGeom>
          <a:noFill/>
        </p:spPr>
        <p:txBody>
          <a:bodyPr wrap="square">
            <a:spAutoFit/>
          </a:bodyPr>
          <a:lstStyle/>
          <a:p>
            <a:r>
              <a:rPr lang="en-US" dirty="0"/>
              <a:t>Kernel size = 16</a:t>
            </a:r>
          </a:p>
          <a:p>
            <a:r>
              <a:rPr lang="en-US" dirty="0"/>
              <a:t>Board size = 64</a:t>
            </a:r>
          </a:p>
          <a:p>
            <a:r>
              <a:rPr lang="en-US" dirty="0"/>
              <a:t>Mutation rate = 0.02</a:t>
            </a:r>
          </a:p>
          <a:p>
            <a:r>
              <a:rPr lang="en-US" dirty="0"/>
              <a:t>Population size = 10</a:t>
            </a:r>
          </a:p>
          <a:p>
            <a:r>
              <a:rPr lang="en-US" dirty="0"/>
              <a:t>Generation = 100</a:t>
            </a:r>
          </a:p>
          <a:p>
            <a:r>
              <a:rPr lang="en-US" dirty="0"/>
              <a:t>Elites = 1</a:t>
            </a:r>
          </a:p>
          <a:p>
            <a:r>
              <a:rPr lang="en-US" dirty="0"/>
              <a:t>Every 10</a:t>
            </a:r>
            <a:r>
              <a:rPr lang="en-US" baseline="30000" dirty="0"/>
              <a:t>th</a:t>
            </a:r>
            <a:r>
              <a:rPr lang="en-US" dirty="0"/>
              <a:t> frame fitness</a:t>
            </a:r>
          </a:p>
          <a:p>
            <a:r>
              <a:rPr lang="en-US" dirty="0"/>
              <a:t>Alive cell threshold 0.5</a:t>
            </a:r>
          </a:p>
          <a:p>
            <a:r>
              <a:rPr lang="en-US" dirty="0"/>
              <a:t>AE bottleneck = 36</a:t>
            </a:r>
          </a:p>
        </p:txBody>
      </p:sp>
    </p:spTree>
    <p:extLst>
      <p:ext uri="{BB962C8B-B14F-4D97-AF65-F5344CB8AC3E}">
        <p14:creationId xmlns:p14="http://schemas.microsoft.com/office/powerpoint/2010/main" val="6806893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7.1 Exp2 – 100 gen</a:t>
            </a:r>
          </a:p>
        </p:txBody>
      </p:sp>
      <p:sp>
        <p:nvSpPr>
          <p:cNvPr id="6" name="TextBox 5">
            <a:extLst>
              <a:ext uri="{FF2B5EF4-FFF2-40B4-BE49-F238E27FC236}">
                <a16:creationId xmlns:a16="http://schemas.microsoft.com/office/drawing/2014/main" id="{A4CE526F-85B6-FB11-9F61-4125F7AC917D}"/>
              </a:ext>
            </a:extLst>
          </p:cNvPr>
          <p:cNvSpPr txBox="1"/>
          <p:nvPr/>
        </p:nvSpPr>
        <p:spPr>
          <a:xfrm>
            <a:off x="7846741" y="5948117"/>
            <a:ext cx="1644617" cy="369332"/>
          </a:xfrm>
          <a:prstGeom prst="rect">
            <a:avLst/>
          </a:prstGeom>
          <a:noFill/>
        </p:spPr>
        <p:txBody>
          <a:bodyPr wrap="none" rtlCol="0">
            <a:spAutoFit/>
          </a:bodyPr>
          <a:lstStyle/>
          <a:p>
            <a:r>
              <a:rPr lang="en-US" dirty="0"/>
              <a:t>Average Fitness</a:t>
            </a:r>
          </a:p>
        </p:txBody>
      </p:sp>
      <p:sp>
        <p:nvSpPr>
          <p:cNvPr id="4" name="Title 1">
            <a:extLst>
              <a:ext uri="{FF2B5EF4-FFF2-40B4-BE49-F238E27FC236}">
                <a16:creationId xmlns:a16="http://schemas.microsoft.com/office/drawing/2014/main" id="{B3C2E29A-7990-A831-5F92-0C2766BA5F5F}"/>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8.1 Exp3 – 100 gen</a:t>
            </a:r>
          </a:p>
        </p:txBody>
      </p:sp>
      <p:pic>
        <p:nvPicPr>
          <p:cNvPr id="7170" name="Picture 2">
            <a:extLst>
              <a:ext uri="{FF2B5EF4-FFF2-40B4-BE49-F238E27FC236}">
                <a16:creationId xmlns:a16="http://schemas.microsoft.com/office/drawing/2014/main" id="{BDF5F4FE-1291-760D-4B06-0F42CAC97F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11" y="3519043"/>
            <a:ext cx="12192000" cy="2508250"/>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6CE3DB77-9CC0-52D5-3402-29362566AF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94" y="1290583"/>
            <a:ext cx="12192000" cy="25082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EDBE508-CF2B-7BF3-1EF2-5D7FD3238969}"/>
              </a:ext>
            </a:extLst>
          </p:cNvPr>
          <p:cNvSpPr txBox="1"/>
          <p:nvPr/>
        </p:nvSpPr>
        <p:spPr>
          <a:xfrm>
            <a:off x="8196773" y="2360042"/>
            <a:ext cx="1294585" cy="369332"/>
          </a:xfrm>
          <a:prstGeom prst="rect">
            <a:avLst/>
          </a:prstGeom>
          <a:noFill/>
        </p:spPr>
        <p:txBody>
          <a:bodyPr wrap="none" rtlCol="0">
            <a:spAutoFit/>
          </a:bodyPr>
          <a:lstStyle/>
          <a:p>
            <a:r>
              <a:rPr lang="en-US" dirty="0"/>
              <a:t>Best Fitness</a:t>
            </a:r>
          </a:p>
        </p:txBody>
      </p:sp>
      <p:sp>
        <p:nvSpPr>
          <p:cNvPr id="3" name="TextBox 2">
            <a:extLst>
              <a:ext uri="{FF2B5EF4-FFF2-40B4-BE49-F238E27FC236}">
                <a16:creationId xmlns:a16="http://schemas.microsoft.com/office/drawing/2014/main" id="{3E5FDCB3-FB1E-ED30-0BA9-0013D10023D9}"/>
              </a:ext>
            </a:extLst>
          </p:cNvPr>
          <p:cNvSpPr txBox="1"/>
          <p:nvPr/>
        </p:nvSpPr>
        <p:spPr>
          <a:xfrm>
            <a:off x="7014411" y="1043034"/>
            <a:ext cx="785728" cy="369332"/>
          </a:xfrm>
          <a:prstGeom prst="rect">
            <a:avLst/>
          </a:prstGeom>
          <a:noFill/>
        </p:spPr>
        <p:txBody>
          <a:bodyPr wrap="none" rtlCol="0">
            <a:spAutoFit/>
          </a:bodyPr>
          <a:lstStyle/>
          <a:p>
            <a:r>
              <a:rPr lang="en-US" dirty="0" err="1"/>
              <a:t>AEVoT</a:t>
            </a:r>
            <a:endParaRPr lang="en-US" dirty="0"/>
          </a:p>
        </p:txBody>
      </p:sp>
    </p:spTree>
    <p:extLst>
      <p:ext uri="{BB962C8B-B14F-4D97-AF65-F5344CB8AC3E}">
        <p14:creationId xmlns:p14="http://schemas.microsoft.com/office/powerpoint/2010/main" val="8211528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7.1 Exp2 – 100 gen</a:t>
            </a:r>
          </a:p>
        </p:txBody>
      </p:sp>
      <p:sp>
        <p:nvSpPr>
          <p:cNvPr id="4" name="Title 1">
            <a:extLst>
              <a:ext uri="{FF2B5EF4-FFF2-40B4-BE49-F238E27FC236}">
                <a16:creationId xmlns:a16="http://schemas.microsoft.com/office/drawing/2014/main" id="{B3C2E29A-7990-A831-5F92-0C2766BA5F5F}"/>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8.2 Exp3 – 100 gen</a:t>
            </a:r>
          </a:p>
        </p:txBody>
      </p:sp>
      <p:sp>
        <p:nvSpPr>
          <p:cNvPr id="5" name="TextBox 4">
            <a:extLst>
              <a:ext uri="{FF2B5EF4-FFF2-40B4-BE49-F238E27FC236}">
                <a16:creationId xmlns:a16="http://schemas.microsoft.com/office/drawing/2014/main" id="{DC49508A-C23A-3595-F10D-A5705B5E3F3A}"/>
              </a:ext>
            </a:extLst>
          </p:cNvPr>
          <p:cNvSpPr txBox="1"/>
          <p:nvPr/>
        </p:nvSpPr>
        <p:spPr>
          <a:xfrm>
            <a:off x="5664820" y="5642517"/>
            <a:ext cx="1528367" cy="369332"/>
          </a:xfrm>
          <a:prstGeom prst="rect">
            <a:avLst/>
          </a:prstGeom>
          <a:noFill/>
        </p:spPr>
        <p:txBody>
          <a:bodyPr wrap="none" rtlCol="0">
            <a:spAutoFit/>
          </a:bodyPr>
          <a:lstStyle/>
          <a:p>
            <a:r>
              <a:rPr lang="en-US" dirty="0"/>
              <a:t>100</a:t>
            </a:r>
            <a:r>
              <a:rPr lang="en-US" baseline="30000" dirty="0"/>
              <a:t>th</a:t>
            </a:r>
            <a:r>
              <a:rPr lang="en-US" dirty="0"/>
              <a:t> gen elite</a:t>
            </a:r>
          </a:p>
        </p:txBody>
      </p:sp>
      <p:pic>
        <p:nvPicPr>
          <p:cNvPr id="8" name="Picture 7">
            <a:extLst>
              <a:ext uri="{FF2B5EF4-FFF2-40B4-BE49-F238E27FC236}">
                <a16:creationId xmlns:a16="http://schemas.microsoft.com/office/drawing/2014/main" id="{7BAA30FD-2D93-29AA-8403-63B7DC786236}"/>
              </a:ext>
            </a:extLst>
          </p:cNvPr>
          <p:cNvPicPr>
            <a:picLocks noChangeAspect="1"/>
          </p:cNvPicPr>
          <p:nvPr/>
        </p:nvPicPr>
        <p:blipFill>
          <a:blip r:embed="rId2"/>
          <a:stretch>
            <a:fillRect/>
          </a:stretch>
        </p:blipFill>
        <p:spPr>
          <a:xfrm>
            <a:off x="4064000" y="1397000"/>
            <a:ext cx="4064000" cy="4064000"/>
          </a:xfrm>
          <a:prstGeom prst="rect">
            <a:avLst/>
          </a:prstGeom>
        </p:spPr>
      </p:pic>
      <p:sp>
        <p:nvSpPr>
          <p:cNvPr id="3" name="TextBox 2">
            <a:extLst>
              <a:ext uri="{FF2B5EF4-FFF2-40B4-BE49-F238E27FC236}">
                <a16:creationId xmlns:a16="http://schemas.microsoft.com/office/drawing/2014/main" id="{3387C9DE-9372-0DFE-195E-793DCD057363}"/>
              </a:ext>
            </a:extLst>
          </p:cNvPr>
          <p:cNvSpPr txBox="1"/>
          <p:nvPr/>
        </p:nvSpPr>
        <p:spPr>
          <a:xfrm>
            <a:off x="7014411" y="1043034"/>
            <a:ext cx="785728" cy="369332"/>
          </a:xfrm>
          <a:prstGeom prst="rect">
            <a:avLst/>
          </a:prstGeom>
          <a:noFill/>
        </p:spPr>
        <p:txBody>
          <a:bodyPr wrap="none" rtlCol="0">
            <a:spAutoFit/>
          </a:bodyPr>
          <a:lstStyle/>
          <a:p>
            <a:r>
              <a:rPr lang="en-US" dirty="0" err="1"/>
              <a:t>AEVoT</a:t>
            </a:r>
            <a:endParaRPr lang="en-US" dirty="0"/>
          </a:p>
        </p:txBody>
      </p:sp>
      <p:sp>
        <p:nvSpPr>
          <p:cNvPr id="6" name="TextBox 5">
            <a:extLst>
              <a:ext uri="{FF2B5EF4-FFF2-40B4-BE49-F238E27FC236}">
                <a16:creationId xmlns:a16="http://schemas.microsoft.com/office/drawing/2014/main" id="{055C94A8-176A-5B7F-2920-6A67978518AA}"/>
              </a:ext>
            </a:extLst>
          </p:cNvPr>
          <p:cNvSpPr txBox="1"/>
          <p:nvPr/>
        </p:nvSpPr>
        <p:spPr>
          <a:xfrm>
            <a:off x="1173079" y="2274838"/>
            <a:ext cx="3037974" cy="2585323"/>
          </a:xfrm>
          <a:prstGeom prst="rect">
            <a:avLst/>
          </a:prstGeom>
          <a:noFill/>
        </p:spPr>
        <p:txBody>
          <a:bodyPr wrap="square">
            <a:spAutoFit/>
          </a:bodyPr>
          <a:lstStyle/>
          <a:p>
            <a:r>
              <a:rPr lang="en-US" dirty="0"/>
              <a:t>Kernel size = 16</a:t>
            </a:r>
          </a:p>
          <a:p>
            <a:r>
              <a:rPr lang="en-US" dirty="0"/>
              <a:t>Board size = 64</a:t>
            </a:r>
          </a:p>
          <a:p>
            <a:r>
              <a:rPr lang="en-US" dirty="0"/>
              <a:t>Mutation rate = 0.02</a:t>
            </a:r>
          </a:p>
          <a:p>
            <a:r>
              <a:rPr lang="en-US" dirty="0"/>
              <a:t>Population size = 10</a:t>
            </a:r>
          </a:p>
          <a:p>
            <a:r>
              <a:rPr lang="en-US" dirty="0"/>
              <a:t>Generation = 100</a:t>
            </a:r>
          </a:p>
          <a:p>
            <a:r>
              <a:rPr lang="en-US" dirty="0"/>
              <a:t>Elites = 1</a:t>
            </a:r>
          </a:p>
          <a:p>
            <a:r>
              <a:rPr lang="en-US" dirty="0"/>
              <a:t>Every 10</a:t>
            </a:r>
            <a:r>
              <a:rPr lang="en-US" baseline="30000" dirty="0"/>
              <a:t>th</a:t>
            </a:r>
            <a:r>
              <a:rPr lang="en-US" dirty="0"/>
              <a:t> frame fitness</a:t>
            </a:r>
          </a:p>
          <a:p>
            <a:r>
              <a:rPr lang="en-US" dirty="0"/>
              <a:t>Alive cell threshold 0.5</a:t>
            </a:r>
          </a:p>
          <a:p>
            <a:r>
              <a:rPr lang="en-US" dirty="0"/>
              <a:t>AE bottleneck = 36</a:t>
            </a:r>
          </a:p>
        </p:txBody>
      </p:sp>
    </p:spTree>
    <p:extLst>
      <p:ext uri="{BB962C8B-B14F-4D97-AF65-F5344CB8AC3E}">
        <p14:creationId xmlns:p14="http://schemas.microsoft.com/office/powerpoint/2010/main" val="26061922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7.1 Exp2 – 100 gen</a:t>
            </a:r>
          </a:p>
        </p:txBody>
      </p:sp>
      <p:sp>
        <p:nvSpPr>
          <p:cNvPr id="4" name="Title 1">
            <a:extLst>
              <a:ext uri="{FF2B5EF4-FFF2-40B4-BE49-F238E27FC236}">
                <a16:creationId xmlns:a16="http://schemas.microsoft.com/office/drawing/2014/main" id="{B3C2E29A-7990-A831-5F92-0C2766BA5F5F}"/>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9.1 Exp8 – 210 gen</a:t>
            </a:r>
          </a:p>
        </p:txBody>
      </p:sp>
      <p:pic>
        <p:nvPicPr>
          <p:cNvPr id="9218" name="Picture 2">
            <a:extLst>
              <a:ext uri="{FF2B5EF4-FFF2-40B4-BE49-F238E27FC236}">
                <a16:creationId xmlns:a16="http://schemas.microsoft.com/office/drawing/2014/main" id="{CAD870FB-44C2-3C88-53B0-4883CBA86D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994" y="1526084"/>
            <a:ext cx="12192000" cy="25082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7933028-73EC-06F3-D2C8-5C1DC6D73575}"/>
              </a:ext>
            </a:extLst>
          </p:cNvPr>
          <p:cNvSpPr txBox="1"/>
          <p:nvPr/>
        </p:nvSpPr>
        <p:spPr>
          <a:xfrm>
            <a:off x="8196773" y="2360042"/>
            <a:ext cx="1294585" cy="369332"/>
          </a:xfrm>
          <a:prstGeom prst="rect">
            <a:avLst/>
          </a:prstGeom>
          <a:noFill/>
        </p:spPr>
        <p:txBody>
          <a:bodyPr wrap="none" rtlCol="0">
            <a:spAutoFit/>
          </a:bodyPr>
          <a:lstStyle/>
          <a:p>
            <a:r>
              <a:rPr lang="en-US" dirty="0"/>
              <a:t>Best Fitness</a:t>
            </a:r>
          </a:p>
        </p:txBody>
      </p:sp>
      <p:sp>
        <p:nvSpPr>
          <p:cNvPr id="5" name="TextBox 4">
            <a:extLst>
              <a:ext uri="{FF2B5EF4-FFF2-40B4-BE49-F238E27FC236}">
                <a16:creationId xmlns:a16="http://schemas.microsoft.com/office/drawing/2014/main" id="{E5C0ACD0-56DD-F7FF-49B7-EE7A2B5E2ED1}"/>
              </a:ext>
            </a:extLst>
          </p:cNvPr>
          <p:cNvSpPr txBox="1"/>
          <p:nvPr/>
        </p:nvSpPr>
        <p:spPr>
          <a:xfrm>
            <a:off x="7014411" y="1043034"/>
            <a:ext cx="785728" cy="369332"/>
          </a:xfrm>
          <a:prstGeom prst="rect">
            <a:avLst/>
          </a:prstGeom>
          <a:noFill/>
        </p:spPr>
        <p:txBody>
          <a:bodyPr wrap="none" rtlCol="0">
            <a:spAutoFit/>
          </a:bodyPr>
          <a:lstStyle/>
          <a:p>
            <a:r>
              <a:rPr lang="en-US" dirty="0" err="1"/>
              <a:t>AEVoT</a:t>
            </a:r>
            <a:endParaRPr lang="en-US" dirty="0"/>
          </a:p>
        </p:txBody>
      </p:sp>
    </p:spTree>
    <p:extLst>
      <p:ext uri="{BB962C8B-B14F-4D97-AF65-F5344CB8AC3E}">
        <p14:creationId xmlns:p14="http://schemas.microsoft.com/office/powerpoint/2010/main" val="23063785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7.1 Exp2 – 100 gen</a:t>
            </a:r>
          </a:p>
        </p:txBody>
      </p:sp>
      <p:sp>
        <p:nvSpPr>
          <p:cNvPr id="4" name="Title 1">
            <a:extLst>
              <a:ext uri="{FF2B5EF4-FFF2-40B4-BE49-F238E27FC236}">
                <a16:creationId xmlns:a16="http://schemas.microsoft.com/office/drawing/2014/main" id="{B3C2E29A-7990-A831-5F92-0C2766BA5F5F}"/>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9.2 Exp8 – 210 gen</a:t>
            </a:r>
          </a:p>
        </p:txBody>
      </p:sp>
      <p:sp>
        <p:nvSpPr>
          <p:cNvPr id="5" name="TextBox 4">
            <a:extLst>
              <a:ext uri="{FF2B5EF4-FFF2-40B4-BE49-F238E27FC236}">
                <a16:creationId xmlns:a16="http://schemas.microsoft.com/office/drawing/2014/main" id="{DC49508A-C23A-3595-F10D-A5705B5E3F3A}"/>
              </a:ext>
            </a:extLst>
          </p:cNvPr>
          <p:cNvSpPr txBox="1"/>
          <p:nvPr/>
        </p:nvSpPr>
        <p:spPr>
          <a:xfrm>
            <a:off x="5664820" y="5642517"/>
            <a:ext cx="1528367" cy="369332"/>
          </a:xfrm>
          <a:prstGeom prst="rect">
            <a:avLst/>
          </a:prstGeom>
          <a:noFill/>
        </p:spPr>
        <p:txBody>
          <a:bodyPr wrap="none" rtlCol="0">
            <a:spAutoFit/>
          </a:bodyPr>
          <a:lstStyle/>
          <a:p>
            <a:r>
              <a:rPr lang="en-US" dirty="0"/>
              <a:t>210</a:t>
            </a:r>
            <a:r>
              <a:rPr lang="en-US" baseline="30000" dirty="0"/>
              <a:t>th</a:t>
            </a:r>
            <a:r>
              <a:rPr lang="en-US" dirty="0"/>
              <a:t> gen elite</a:t>
            </a:r>
          </a:p>
        </p:txBody>
      </p:sp>
      <p:pic>
        <p:nvPicPr>
          <p:cNvPr id="6" name="Picture 5">
            <a:extLst>
              <a:ext uri="{FF2B5EF4-FFF2-40B4-BE49-F238E27FC236}">
                <a16:creationId xmlns:a16="http://schemas.microsoft.com/office/drawing/2014/main" id="{4D43CD44-CB78-7E16-41EF-0558C2C06466}"/>
              </a:ext>
            </a:extLst>
          </p:cNvPr>
          <p:cNvPicPr>
            <a:picLocks noChangeAspect="1"/>
          </p:cNvPicPr>
          <p:nvPr/>
        </p:nvPicPr>
        <p:blipFill>
          <a:blip r:embed="rId2"/>
          <a:stretch>
            <a:fillRect/>
          </a:stretch>
        </p:blipFill>
        <p:spPr>
          <a:xfrm>
            <a:off x="5916863" y="1578517"/>
            <a:ext cx="4064000" cy="4064000"/>
          </a:xfrm>
          <a:prstGeom prst="rect">
            <a:avLst/>
          </a:prstGeom>
        </p:spPr>
      </p:pic>
      <p:sp>
        <p:nvSpPr>
          <p:cNvPr id="3" name="TextBox 2">
            <a:extLst>
              <a:ext uri="{FF2B5EF4-FFF2-40B4-BE49-F238E27FC236}">
                <a16:creationId xmlns:a16="http://schemas.microsoft.com/office/drawing/2014/main" id="{66ACBA00-AC06-E382-18C5-8134EC2917D3}"/>
              </a:ext>
            </a:extLst>
          </p:cNvPr>
          <p:cNvSpPr txBox="1"/>
          <p:nvPr/>
        </p:nvSpPr>
        <p:spPr>
          <a:xfrm>
            <a:off x="7014411" y="1043034"/>
            <a:ext cx="785728" cy="369332"/>
          </a:xfrm>
          <a:prstGeom prst="rect">
            <a:avLst/>
          </a:prstGeom>
          <a:noFill/>
        </p:spPr>
        <p:txBody>
          <a:bodyPr wrap="none" rtlCol="0">
            <a:spAutoFit/>
          </a:bodyPr>
          <a:lstStyle/>
          <a:p>
            <a:r>
              <a:rPr lang="en-US" dirty="0" err="1"/>
              <a:t>AEVoT</a:t>
            </a:r>
            <a:endParaRPr lang="en-US" dirty="0"/>
          </a:p>
        </p:txBody>
      </p:sp>
      <p:sp>
        <p:nvSpPr>
          <p:cNvPr id="8" name="TextBox 7">
            <a:extLst>
              <a:ext uri="{FF2B5EF4-FFF2-40B4-BE49-F238E27FC236}">
                <a16:creationId xmlns:a16="http://schemas.microsoft.com/office/drawing/2014/main" id="{96FBCCF3-C02C-BF7F-437F-CFF52335AB6C}"/>
              </a:ext>
            </a:extLst>
          </p:cNvPr>
          <p:cNvSpPr txBox="1"/>
          <p:nvPr/>
        </p:nvSpPr>
        <p:spPr>
          <a:xfrm>
            <a:off x="1173079" y="2274838"/>
            <a:ext cx="3037974" cy="2585323"/>
          </a:xfrm>
          <a:prstGeom prst="rect">
            <a:avLst/>
          </a:prstGeom>
          <a:noFill/>
        </p:spPr>
        <p:txBody>
          <a:bodyPr wrap="square">
            <a:spAutoFit/>
          </a:bodyPr>
          <a:lstStyle/>
          <a:p>
            <a:r>
              <a:rPr lang="en-US" dirty="0"/>
              <a:t>Kernel size = 16</a:t>
            </a:r>
          </a:p>
          <a:p>
            <a:r>
              <a:rPr lang="en-US" dirty="0"/>
              <a:t>Board size = 64</a:t>
            </a:r>
          </a:p>
          <a:p>
            <a:r>
              <a:rPr lang="en-US" dirty="0"/>
              <a:t>Mutation rate = 0.02</a:t>
            </a:r>
          </a:p>
          <a:p>
            <a:r>
              <a:rPr lang="en-US" dirty="0"/>
              <a:t>Population size = 10</a:t>
            </a:r>
          </a:p>
          <a:p>
            <a:r>
              <a:rPr lang="en-US" dirty="0"/>
              <a:t>Generation = 210</a:t>
            </a:r>
          </a:p>
          <a:p>
            <a:r>
              <a:rPr lang="en-US" dirty="0"/>
              <a:t>Elites = 1</a:t>
            </a:r>
          </a:p>
          <a:p>
            <a:r>
              <a:rPr lang="en-US" dirty="0"/>
              <a:t>Every 10</a:t>
            </a:r>
            <a:r>
              <a:rPr lang="en-US" baseline="30000" dirty="0"/>
              <a:t>th</a:t>
            </a:r>
            <a:r>
              <a:rPr lang="en-US" dirty="0"/>
              <a:t> frame fitness</a:t>
            </a:r>
          </a:p>
          <a:p>
            <a:r>
              <a:rPr lang="en-US" dirty="0"/>
              <a:t>Alive cell threshold 0.5</a:t>
            </a:r>
          </a:p>
          <a:p>
            <a:r>
              <a:rPr lang="en-US" dirty="0"/>
              <a:t>AE bottleneck = 36</a:t>
            </a:r>
          </a:p>
        </p:txBody>
      </p:sp>
    </p:spTree>
    <p:extLst>
      <p:ext uri="{BB962C8B-B14F-4D97-AF65-F5344CB8AC3E}">
        <p14:creationId xmlns:p14="http://schemas.microsoft.com/office/powerpoint/2010/main" val="24376115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C2E29A-7990-A831-5F92-0C2766BA5F5F}"/>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3" name="TextBox 2">
            <a:extLst>
              <a:ext uri="{FF2B5EF4-FFF2-40B4-BE49-F238E27FC236}">
                <a16:creationId xmlns:a16="http://schemas.microsoft.com/office/drawing/2014/main" id="{07933028-73EC-06F3-D2C8-5C1DC6D73575}"/>
              </a:ext>
            </a:extLst>
          </p:cNvPr>
          <p:cNvSpPr txBox="1"/>
          <p:nvPr/>
        </p:nvSpPr>
        <p:spPr>
          <a:xfrm>
            <a:off x="8196773" y="2360042"/>
            <a:ext cx="1294585" cy="369332"/>
          </a:xfrm>
          <a:prstGeom prst="rect">
            <a:avLst/>
          </a:prstGeom>
          <a:noFill/>
        </p:spPr>
        <p:txBody>
          <a:bodyPr wrap="none" rtlCol="0">
            <a:spAutoFit/>
          </a:bodyPr>
          <a:lstStyle/>
          <a:p>
            <a:r>
              <a:rPr lang="en-US" dirty="0"/>
              <a:t>Best Fitness</a:t>
            </a:r>
          </a:p>
        </p:txBody>
      </p:sp>
      <p:sp>
        <p:nvSpPr>
          <p:cNvPr id="8" name="Title 1">
            <a:extLst>
              <a:ext uri="{FF2B5EF4-FFF2-40B4-BE49-F238E27FC236}">
                <a16:creationId xmlns:a16="http://schemas.microsoft.com/office/drawing/2014/main" id="{FDF8BE75-AAE5-7585-B1BC-E4E8CE924224}"/>
              </a:ext>
            </a:extLst>
          </p:cNvPr>
          <p:cNvSpPr txBox="1">
            <a:spLocks/>
          </p:cNvSpPr>
          <p:nvPr/>
        </p:nvSpPr>
        <p:spPr>
          <a:xfrm>
            <a:off x="722971" y="20052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10.1 Exp10 – 500 gen</a:t>
            </a:r>
          </a:p>
        </p:txBody>
      </p:sp>
      <p:pic>
        <p:nvPicPr>
          <p:cNvPr id="10" name="Picture 9" descr="Chart&#10;&#10;Description automatically generated">
            <a:extLst>
              <a:ext uri="{FF2B5EF4-FFF2-40B4-BE49-F238E27FC236}">
                <a16:creationId xmlns:a16="http://schemas.microsoft.com/office/drawing/2014/main" id="{EC9982A2-5B11-FF39-6EDF-9FAEC985B91C}"/>
              </a:ext>
            </a:extLst>
          </p:cNvPr>
          <p:cNvPicPr>
            <a:picLocks noChangeAspect="1"/>
          </p:cNvPicPr>
          <p:nvPr/>
        </p:nvPicPr>
        <p:blipFill>
          <a:blip r:embed="rId2"/>
          <a:stretch>
            <a:fillRect/>
          </a:stretch>
        </p:blipFill>
        <p:spPr>
          <a:xfrm>
            <a:off x="1686622" y="1690688"/>
            <a:ext cx="4953000" cy="3771900"/>
          </a:xfrm>
          <a:prstGeom prst="rect">
            <a:avLst/>
          </a:prstGeom>
        </p:spPr>
      </p:pic>
      <p:sp>
        <p:nvSpPr>
          <p:cNvPr id="2" name="TextBox 1">
            <a:extLst>
              <a:ext uri="{FF2B5EF4-FFF2-40B4-BE49-F238E27FC236}">
                <a16:creationId xmlns:a16="http://schemas.microsoft.com/office/drawing/2014/main" id="{199C843F-CD92-F9E6-8541-A5B56600A6BE}"/>
              </a:ext>
            </a:extLst>
          </p:cNvPr>
          <p:cNvSpPr txBox="1"/>
          <p:nvPr/>
        </p:nvSpPr>
        <p:spPr>
          <a:xfrm>
            <a:off x="7014411" y="1043034"/>
            <a:ext cx="785728" cy="369332"/>
          </a:xfrm>
          <a:prstGeom prst="rect">
            <a:avLst/>
          </a:prstGeom>
          <a:noFill/>
        </p:spPr>
        <p:txBody>
          <a:bodyPr wrap="none" rtlCol="0">
            <a:spAutoFit/>
          </a:bodyPr>
          <a:lstStyle/>
          <a:p>
            <a:r>
              <a:rPr lang="en-US" dirty="0" err="1"/>
              <a:t>AEVoT</a:t>
            </a:r>
            <a:endParaRPr lang="en-US" dirty="0"/>
          </a:p>
        </p:txBody>
      </p:sp>
    </p:spTree>
    <p:extLst>
      <p:ext uri="{BB962C8B-B14F-4D97-AF65-F5344CB8AC3E}">
        <p14:creationId xmlns:p14="http://schemas.microsoft.com/office/powerpoint/2010/main" val="11546066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7.1 Ex2 – 100 gen</a:t>
            </a:r>
          </a:p>
        </p:txBody>
      </p:sp>
      <p:sp>
        <p:nvSpPr>
          <p:cNvPr id="4" name="Title 1">
            <a:extLst>
              <a:ext uri="{FF2B5EF4-FFF2-40B4-BE49-F238E27FC236}">
                <a16:creationId xmlns:a16="http://schemas.microsoft.com/office/drawing/2014/main" id="{B3C2E29A-7990-A831-5F92-0C2766BA5F5F}"/>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10.2 Exp10 – 500 gen</a:t>
            </a:r>
          </a:p>
        </p:txBody>
      </p:sp>
      <p:sp>
        <p:nvSpPr>
          <p:cNvPr id="5" name="TextBox 4">
            <a:extLst>
              <a:ext uri="{FF2B5EF4-FFF2-40B4-BE49-F238E27FC236}">
                <a16:creationId xmlns:a16="http://schemas.microsoft.com/office/drawing/2014/main" id="{DC49508A-C23A-3595-F10D-A5705B5E3F3A}"/>
              </a:ext>
            </a:extLst>
          </p:cNvPr>
          <p:cNvSpPr txBox="1"/>
          <p:nvPr/>
        </p:nvSpPr>
        <p:spPr>
          <a:xfrm>
            <a:off x="5664820" y="5642517"/>
            <a:ext cx="1528367" cy="369332"/>
          </a:xfrm>
          <a:prstGeom prst="rect">
            <a:avLst/>
          </a:prstGeom>
          <a:noFill/>
        </p:spPr>
        <p:txBody>
          <a:bodyPr wrap="none" rtlCol="0">
            <a:spAutoFit/>
          </a:bodyPr>
          <a:lstStyle/>
          <a:p>
            <a:r>
              <a:rPr lang="en-US" dirty="0"/>
              <a:t>500</a:t>
            </a:r>
            <a:r>
              <a:rPr lang="en-US" baseline="30000" dirty="0"/>
              <a:t>th</a:t>
            </a:r>
            <a:r>
              <a:rPr lang="en-US" dirty="0"/>
              <a:t> gen elite</a:t>
            </a:r>
          </a:p>
        </p:txBody>
      </p:sp>
      <p:pic>
        <p:nvPicPr>
          <p:cNvPr id="7" name="Picture 6">
            <a:extLst>
              <a:ext uri="{FF2B5EF4-FFF2-40B4-BE49-F238E27FC236}">
                <a16:creationId xmlns:a16="http://schemas.microsoft.com/office/drawing/2014/main" id="{D6D89D0F-9D43-D2CD-228E-42712DBA48E1}"/>
              </a:ext>
            </a:extLst>
          </p:cNvPr>
          <p:cNvPicPr>
            <a:picLocks noChangeAspect="1"/>
          </p:cNvPicPr>
          <p:nvPr/>
        </p:nvPicPr>
        <p:blipFill>
          <a:blip r:embed="rId2"/>
          <a:stretch>
            <a:fillRect/>
          </a:stretch>
        </p:blipFill>
        <p:spPr>
          <a:xfrm>
            <a:off x="4064000" y="1397000"/>
            <a:ext cx="4064000" cy="4064000"/>
          </a:xfrm>
          <a:prstGeom prst="rect">
            <a:avLst/>
          </a:prstGeom>
        </p:spPr>
      </p:pic>
      <p:sp>
        <p:nvSpPr>
          <p:cNvPr id="6" name="TextBox 5">
            <a:extLst>
              <a:ext uri="{FF2B5EF4-FFF2-40B4-BE49-F238E27FC236}">
                <a16:creationId xmlns:a16="http://schemas.microsoft.com/office/drawing/2014/main" id="{76188B7B-59C5-294C-2404-4DC6AC150F18}"/>
              </a:ext>
            </a:extLst>
          </p:cNvPr>
          <p:cNvSpPr txBox="1"/>
          <p:nvPr/>
        </p:nvSpPr>
        <p:spPr>
          <a:xfrm>
            <a:off x="556532" y="2551837"/>
            <a:ext cx="2667931" cy="2308324"/>
          </a:xfrm>
          <a:prstGeom prst="rect">
            <a:avLst/>
          </a:prstGeom>
          <a:noFill/>
        </p:spPr>
        <p:txBody>
          <a:bodyPr wrap="square">
            <a:spAutoFit/>
          </a:bodyPr>
          <a:lstStyle/>
          <a:p>
            <a:r>
              <a:rPr lang="en-US" dirty="0"/>
              <a:t>Kernel size = 16</a:t>
            </a:r>
          </a:p>
          <a:p>
            <a:r>
              <a:rPr lang="en-US" dirty="0"/>
              <a:t>Board size = 64</a:t>
            </a:r>
          </a:p>
          <a:p>
            <a:r>
              <a:rPr lang="en-US" dirty="0"/>
              <a:t>Mutation rate = 0.02</a:t>
            </a:r>
          </a:p>
          <a:p>
            <a:r>
              <a:rPr lang="en-US" dirty="0"/>
              <a:t>Population size = 10</a:t>
            </a:r>
          </a:p>
          <a:p>
            <a:r>
              <a:rPr lang="en-US" dirty="0"/>
              <a:t>Generation = 500</a:t>
            </a:r>
          </a:p>
          <a:p>
            <a:r>
              <a:rPr lang="en-US" dirty="0"/>
              <a:t>Elites = 1</a:t>
            </a:r>
          </a:p>
          <a:p>
            <a:r>
              <a:rPr lang="en-US" dirty="0"/>
              <a:t>Every 10</a:t>
            </a:r>
            <a:r>
              <a:rPr lang="en-US" baseline="30000" dirty="0"/>
              <a:t>th</a:t>
            </a:r>
            <a:r>
              <a:rPr lang="en-US" dirty="0"/>
              <a:t> frame fitness</a:t>
            </a:r>
          </a:p>
          <a:p>
            <a:r>
              <a:rPr lang="en-US" dirty="0"/>
              <a:t>Alive cell threshold 0.5</a:t>
            </a:r>
          </a:p>
        </p:txBody>
      </p:sp>
      <p:sp>
        <p:nvSpPr>
          <p:cNvPr id="8" name="TextBox 7">
            <a:extLst>
              <a:ext uri="{FF2B5EF4-FFF2-40B4-BE49-F238E27FC236}">
                <a16:creationId xmlns:a16="http://schemas.microsoft.com/office/drawing/2014/main" id="{C2A62101-B8F3-00A4-7E6D-6853F62B18EB}"/>
              </a:ext>
            </a:extLst>
          </p:cNvPr>
          <p:cNvSpPr txBox="1"/>
          <p:nvPr/>
        </p:nvSpPr>
        <p:spPr>
          <a:xfrm>
            <a:off x="7014411" y="1043034"/>
            <a:ext cx="785728" cy="369332"/>
          </a:xfrm>
          <a:prstGeom prst="rect">
            <a:avLst/>
          </a:prstGeom>
          <a:noFill/>
        </p:spPr>
        <p:txBody>
          <a:bodyPr wrap="none" rtlCol="0">
            <a:spAutoFit/>
          </a:bodyPr>
          <a:lstStyle/>
          <a:p>
            <a:r>
              <a:rPr lang="en-US" dirty="0" err="1"/>
              <a:t>AEVoT</a:t>
            </a:r>
            <a:endParaRPr lang="en-US" dirty="0"/>
          </a:p>
        </p:txBody>
      </p:sp>
    </p:spTree>
    <p:extLst>
      <p:ext uri="{BB962C8B-B14F-4D97-AF65-F5344CB8AC3E}">
        <p14:creationId xmlns:p14="http://schemas.microsoft.com/office/powerpoint/2010/main" val="3718956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DE258-1C70-BA27-1225-10DD7275BA0D}"/>
              </a:ext>
            </a:extLst>
          </p:cNvPr>
          <p:cNvSpPr>
            <a:spLocks noGrp="1"/>
          </p:cNvSpPr>
          <p:nvPr>
            <p:ph type="title"/>
          </p:nvPr>
        </p:nvSpPr>
        <p:spPr/>
        <p:txBody>
          <a:bodyPr/>
          <a:lstStyle/>
          <a:p>
            <a:r>
              <a:rPr lang="en-US" dirty="0"/>
              <a:t>1.2 Handcrafted Deepcopy</a:t>
            </a:r>
          </a:p>
        </p:txBody>
      </p:sp>
      <p:sp>
        <p:nvSpPr>
          <p:cNvPr id="3" name="Content Placeholder 2">
            <a:extLst>
              <a:ext uri="{FF2B5EF4-FFF2-40B4-BE49-F238E27FC236}">
                <a16:creationId xmlns:a16="http://schemas.microsoft.com/office/drawing/2014/main" id="{CD756326-8794-C44C-BA15-12AF1BEA7572}"/>
              </a:ext>
            </a:extLst>
          </p:cNvPr>
          <p:cNvSpPr>
            <a:spLocks noGrp="1"/>
          </p:cNvSpPr>
          <p:nvPr>
            <p:ph idx="1"/>
          </p:nvPr>
        </p:nvSpPr>
        <p:spPr/>
        <p:txBody>
          <a:bodyPr/>
          <a:lstStyle/>
          <a:p>
            <a:r>
              <a:rPr lang="en-US" dirty="0"/>
              <a:t>def </a:t>
            </a:r>
            <a:r>
              <a:rPr lang="en-US" dirty="0" err="1"/>
              <a:t>copy_individual</a:t>
            </a:r>
            <a:r>
              <a:rPr lang="en-US" dirty="0"/>
              <a:t>(self): </a:t>
            </a:r>
          </a:p>
          <a:p>
            <a:pPr lvl="1"/>
            <a:r>
              <a:rPr lang="en-US" dirty="0" err="1"/>
              <a:t>copied_individual</a:t>
            </a:r>
            <a:r>
              <a:rPr lang="en-US" dirty="0"/>
              <a:t> = Individual() </a:t>
            </a:r>
          </a:p>
          <a:p>
            <a:pPr lvl="1"/>
            <a:r>
              <a:rPr lang="en-US" dirty="0" err="1"/>
              <a:t>copied_individual.genes</a:t>
            </a:r>
            <a:r>
              <a:rPr lang="en-US" dirty="0"/>
              <a:t> = </a:t>
            </a:r>
            <a:r>
              <a:rPr lang="en-US" dirty="0" err="1"/>
              <a:t>np.copy</a:t>
            </a:r>
            <a:r>
              <a:rPr lang="en-US" dirty="0"/>
              <a:t>(</a:t>
            </a:r>
            <a:r>
              <a:rPr lang="en-US" dirty="0" err="1"/>
              <a:t>self.genes</a:t>
            </a:r>
            <a:r>
              <a:rPr lang="en-US" dirty="0"/>
              <a:t>) </a:t>
            </a:r>
          </a:p>
          <a:p>
            <a:pPr lvl="1"/>
            <a:r>
              <a:rPr lang="en-US" dirty="0" err="1"/>
              <a:t>copied_individual.fitness</a:t>
            </a:r>
            <a:r>
              <a:rPr lang="en-US" dirty="0"/>
              <a:t> = </a:t>
            </a:r>
            <a:r>
              <a:rPr lang="en-US" dirty="0" err="1"/>
              <a:t>self.fitness</a:t>
            </a:r>
            <a:r>
              <a:rPr lang="en-US" dirty="0"/>
              <a:t> </a:t>
            </a:r>
          </a:p>
          <a:p>
            <a:pPr lvl="1"/>
            <a:r>
              <a:rPr lang="en-US" dirty="0" err="1"/>
              <a:t>copied_individual.saved_dir</a:t>
            </a:r>
            <a:r>
              <a:rPr lang="en-US" dirty="0"/>
              <a:t> = </a:t>
            </a:r>
            <a:r>
              <a:rPr lang="en-US" dirty="0" err="1"/>
              <a:t>self.saved_dir</a:t>
            </a:r>
            <a:r>
              <a:rPr lang="en-US" dirty="0"/>
              <a:t> </a:t>
            </a:r>
          </a:p>
          <a:p>
            <a:pPr lvl="1"/>
            <a:r>
              <a:rPr lang="en-US" dirty="0"/>
              <a:t>return </a:t>
            </a:r>
            <a:r>
              <a:rPr lang="en-US" dirty="0" err="1"/>
              <a:t>copied_individual</a:t>
            </a:r>
            <a:endParaRPr lang="en-US" dirty="0"/>
          </a:p>
        </p:txBody>
      </p:sp>
    </p:spTree>
    <p:extLst>
      <p:ext uri="{BB962C8B-B14F-4D97-AF65-F5344CB8AC3E}">
        <p14:creationId xmlns:p14="http://schemas.microsoft.com/office/powerpoint/2010/main" val="20239665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04219F-1569-A797-B057-9F1DF864C90B}"/>
              </a:ext>
            </a:extLst>
          </p:cNvPr>
          <p:cNvSpPr txBox="1"/>
          <p:nvPr/>
        </p:nvSpPr>
        <p:spPr>
          <a:xfrm>
            <a:off x="788020" y="267629"/>
            <a:ext cx="4321311" cy="369332"/>
          </a:xfrm>
          <a:prstGeom prst="rect">
            <a:avLst/>
          </a:prstGeom>
          <a:noFill/>
        </p:spPr>
        <p:txBody>
          <a:bodyPr wrap="none" rtlCol="0">
            <a:spAutoFit/>
          </a:bodyPr>
          <a:lstStyle/>
          <a:p>
            <a:r>
              <a:rPr lang="en-US" dirty="0"/>
              <a:t>All elites combined </a:t>
            </a:r>
            <a:r>
              <a:rPr lang="en-US"/>
              <a:t>with some other EC runs</a:t>
            </a:r>
            <a:endParaRPr lang="en-US" dirty="0"/>
          </a:p>
        </p:txBody>
      </p:sp>
      <p:pic>
        <p:nvPicPr>
          <p:cNvPr id="5" name="Picture 4">
            <a:extLst>
              <a:ext uri="{FF2B5EF4-FFF2-40B4-BE49-F238E27FC236}">
                <a16:creationId xmlns:a16="http://schemas.microsoft.com/office/drawing/2014/main" id="{7A41E06E-E534-9F86-C43A-D1C5D6537C99}"/>
              </a:ext>
            </a:extLst>
          </p:cNvPr>
          <p:cNvPicPr>
            <a:picLocks noChangeAspect="1"/>
          </p:cNvPicPr>
          <p:nvPr/>
        </p:nvPicPr>
        <p:blipFill>
          <a:blip r:embed="rId2"/>
          <a:stretch>
            <a:fillRect/>
          </a:stretch>
        </p:blipFill>
        <p:spPr>
          <a:xfrm>
            <a:off x="235415" y="850629"/>
            <a:ext cx="2842322" cy="2842322"/>
          </a:xfrm>
          <a:prstGeom prst="rect">
            <a:avLst/>
          </a:prstGeom>
        </p:spPr>
      </p:pic>
      <p:pic>
        <p:nvPicPr>
          <p:cNvPr id="6" name="Picture 5">
            <a:extLst>
              <a:ext uri="{FF2B5EF4-FFF2-40B4-BE49-F238E27FC236}">
                <a16:creationId xmlns:a16="http://schemas.microsoft.com/office/drawing/2014/main" id="{AD8799EA-570A-9C4C-4691-BD20900481A5}"/>
              </a:ext>
            </a:extLst>
          </p:cNvPr>
          <p:cNvPicPr>
            <a:picLocks noChangeAspect="1"/>
          </p:cNvPicPr>
          <p:nvPr/>
        </p:nvPicPr>
        <p:blipFill>
          <a:blip r:embed="rId3"/>
          <a:stretch>
            <a:fillRect/>
          </a:stretch>
        </p:blipFill>
        <p:spPr>
          <a:xfrm>
            <a:off x="3134732" y="850629"/>
            <a:ext cx="2842322" cy="2842322"/>
          </a:xfrm>
          <a:prstGeom prst="rect">
            <a:avLst/>
          </a:prstGeom>
        </p:spPr>
      </p:pic>
      <p:pic>
        <p:nvPicPr>
          <p:cNvPr id="7" name="Picture 6">
            <a:extLst>
              <a:ext uri="{FF2B5EF4-FFF2-40B4-BE49-F238E27FC236}">
                <a16:creationId xmlns:a16="http://schemas.microsoft.com/office/drawing/2014/main" id="{36C90A57-C34B-2E08-0218-2BE9563952C1}"/>
              </a:ext>
            </a:extLst>
          </p:cNvPr>
          <p:cNvPicPr>
            <a:picLocks noChangeAspect="1"/>
          </p:cNvPicPr>
          <p:nvPr/>
        </p:nvPicPr>
        <p:blipFill>
          <a:blip r:embed="rId4"/>
          <a:stretch>
            <a:fillRect/>
          </a:stretch>
        </p:blipFill>
        <p:spPr>
          <a:xfrm>
            <a:off x="6096000" y="850629"/>
            <a:ext cx="2842322" cy="2842322"/>
          </a:xfrm>
          <a:prstGeom prst="rect">
            <a:avLst/>
          </a:prstGeom>
        </p:spPr>
      </p:pic>
      <p:pic>
        <p:nvPicPr>
          <p:cNvPr id="8" name="Picture 7">
            <a:extLst>
              <a:ext uri="{FF2B5EF4-FFF2-40B4-BE49-F238E27FC236}">
                <a16:creationId xmlns:a16="http://schemas.microsoft.com/office/drawing/2014/main" id="{5038798B-73F7-ADD9-F1F6-3AD20C47529E}"/>
              </a:ext>
            </a:extLst>
          </p:cNvPr>
          <p:cNvPicPr>
            <a:picLocks noChangeAspect="1"/>
          </p:cNvPicPr>
          <p:nvPr/>
        </p:nvPicPr>
        <p:blipFill>
          <a:blip r:embed="rId5"/>
          <a:stretch>
            <a:fillRect/>
          </a:stretch>
        </p:blipFill>
        <p:spPr>
          <a:xfrm>
            <a:off x="9114265" y="850629"/>
            <a:ext cx="2842322" cy="2842322"/>
          </a:xfrm>
          <a:prstGeom prst="rect">
            <a:avLst/>
          </a:prstGeom>
        </p:spPr>
      </p:pic>
      <p:pic>
        <p:nvPicPr>
          <p:cNvPr id="9" name="Picture 8">
            <a:extLst>
              <a:ext uri="{FF2B5EF4-FFF2-40B4-BE49-F238E27FC236}">
                <a16:creationId xmlns:a16="http://schemas.microsoft.com/office/drawing/2014/main" id="{096CE818-EC85-8633-0B19-F29FF85252CF}"/>
              </a:ext>
            </a:extLst>
          </p:cNvPr>
          <p:cNvPicPr>
            <a:picLocks noChangeAspect="1"/>
          </p:cNvPicPr>
          <p:nvPr/>
        </p:nvPicPr>
        <p:blipFill>
          <a:blip r:embed="rId6"/>
          <a:stretch>
            <a:fillRect/>
          </a:stretch>
        </p:blipFill>
        <p:spPr>
          <a:xfrm>
            <a:off x="244747" y="3759858"/>
            <a:ext cx="2897420" cy="2897420"/>
          </a:xfrm>
          <a:prstGeom prst="rect">
            <a:avLst/>
          </a:prstGeom>
        </p:spPr>
      </p:pic>
      <p:pic>
        <p:nvPicPr>
          <p:cNvPr id="11" name="Picture 10">
            <a:extLst>
              <a:ext uri="{FF2B5EF4-FFF2-40B4-BE49-F238E27FC236}">
                <a16:creationId xmlns:a16="http://schemas.microsoft.com/office/drawing/2014/main" id="{28AD2F00-F1C5-FEC8-44FD-E8B4D92CD7F3}"/>
              </a:ext>
            </a:extLst>
          </p:cNvPr>
          <p:cNvPicPr>
            <a:picLocks noChangeAspect="1"/>
          </p:cNvPicPr>
          <p:nvPr/>
        </p:nvPicPr>
        <p:blipFill>
          <a:blip r:embed="rId5"/>
          <a:stretch>
            <a:fillRect/>
          </a:stretch>
        </p:blipFill>
        <p:spPr>
          <a:xfrm>
            <a:off x="3278457" y="3759858"/>
            <a:ext cx="2897421" cy="2897421"/>
          </a:xfrm>
          <a:prstGeom prst="rect">
            <a:avLst/>
          </a:prstGeom>
        </p:spPr>
      </p:pic>
      <p:pic>
        <p:nvPicPr>
          <p:cNvPr id="13" name="Picture 12">
            <a:extLst>
              <a:ext uri="{FF2B5EF4-FFF2-40B4-BE49-F238E27FC236}">
                <a16:creationId xmlns:a16="http://schemas.microsoft.com/office/drawing/2014/main" id="{EBD2F34A-E4A4-4190-25F0-A04B2627486C}"/>
              </a:ext>
            </a:extLst>
          </p:cNvPr>
          <p:cNvPicPr>
            <a:picLocks noChangeAspect="1"/>
          </p:cNvPicPr>
          <p:nvPr/>
        </p:nvPicPr>
        <p:blipFill>
          <a:blip r:embed="rId7"/>
          <a:stretch>
            <a:fillRect/>
          </a:stretch>
        </p:blipFill>
        <p:spPr>
          <a:xfrm>
            <a:off x="6270623" y="3780340"/>
            <a:ext cx="2897421" cy="2897421"/>
          </a:xfrm>
          <a:prstGeom prst="rect">
            <a:avLst/>
          </a:prstGeom>
        </p:spPr>
      </p:pic>
    </p:spTree>
    <p:extLst>
      <p:ext uri="{BB962C8B-B14F-4D97-AF65-F5344CB8AC3E}">
        <p14:creationId xmlns:p14="http://schemas.microsoft.com/office/powerpoint/2010/main" val="7275109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303D9-50C8-BECF-6132-1EEA2FDF844A}"/>
              </a:ext>
            </a:extLst>
          </p:cNvPr>
          <p:cNvSpPr>
            <a:spLocks noGrp="1"/>
          </p:cNvSpPr>
          <p:nvPr>
            <p:ph type="title"/>
          </p:nvPr>
        </p:nvSpPr>
        <p:spPr/>
        <p:txBody>
          <a:bodyPr>
            <a:normAutofit/>
          </a:bodyPr>
          <a:lstStyle/>
          <a:p>
            <a:r>
              <a:rPr lang="en-US" dirty="0"/>
              <a:t>2AE_VOT_P10_G500_M0.02_ALIVE_CELL_THRESHOLD0.1_EVERY_10TH_FRAMES</a:t>
            </a:r>
          </a:p>
        </p:txBody>
      </p:sp>
      <p:pic>
        <p:nvPicPr>
          <p:cNvPr id="5" name="Picture 4">
            <a:extLst>
              <a:ext uri="{FF2B5EF4-FFF2-40B4-BE49-F238E27FC236}">
                <a16:creationId xmlns:a16="http://schemas.microsoft.com/office/drawing/2014/main" id="{A785DD5F-AC24-634F-1351-D2D9AB2F0F2E}"/>
              </a:ext>
            </a:extLst>
          </p:cNvPr>
          <p:cNvPicPr>
            <a:picLocks noChangeAspect="1"/>
          </p:cNvPicPr>
          <p:nvPr/>
        </p:nvPicPr>
        <p:blipFill>
          <a:blip r:embed="rId3"/>
          <a:stretch>
            <a:fillRect/>
          </a:stretch>
        </p:blipFill>
        <p:spPr>
          <a:xfrm>
            <a:off x="7661442" y="2203116"/>
            <a:ext cx="4064000" cy="4064000"/>
          </a:xfrm>
          <a:prstGeom prst="rect">
            <a:avLst/>
          </a:prstGeom>
        </p:spPr>
      </p:pic>
      <p:pic>
        <p:nvPicPr>
          <p:cNvPr id="1026" name="Picture 2">
            <a:extLst>
              <a:ext uri="{FF2B5EF4-FFF2-40B4-BE49-F238E27FC236}">
                <a16:creationId xmlns:a16="http://schemas.microsoft.com/office/drawing/2014/main" id="{593D5C32-2FC0-2535-62EE-001E6B3CBD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0779" y="1845901"/>
            <a:ext cx="3225495" cy="24132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C1BBA2DD-5761-353C-DB0B-03BD08D870E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7880" y="3814010"/>
            <a:ext cx="3643562" cy="272607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D49B219-4A94-01CC-C1D7-21475FCDB9EF}"/>
              </a:ext>
            </a:extLst>
          </p:cNvPr>
          <p:cNvSpPr txBox="1"/>
          <p:nvPr/>
        </p:nvSpPr>
        <p:spPr>
          <a:xfrm>
            <a:off x="2899611" y="5317958"/>
            <a:ext cx="939296" cy="369332"/>
          </a:xfrm>
          <a:prstGeom prst="rect">
            <a:avLst/>
          </a:prstGeom>
          <a:noFill/>
        </p:spPr>
        <p:txBody>
          <a:bodyPr wrap="none" rtlCol="0">
            <a:spAutoFit/>
          </a:bodyPr>
          <a:lstStyle/>
          <a:p>
            <a:r>
              <a:rPr lang="en-US" dirty="0"/>
              <a:t>Average</a:t>
            </a:r>
          </a:p>
        </p:txBody>
      </p:sp>
      <p:sp>
        <p:nvSpPr>
          <p:cNvPr id="7" name="TextBox 6">
            <a:extLst>
              <a:ext uri="{FF2B5EF4-FFF2-40B4-BE49-F238E27FC236}">
                <a16:creationId xmlns:a16="http://schemas.microsoft.com/office/drawing/2014/main" id="{BCE9620C-C219-F2F7-6B55-CE763A797532}"/>
              </a:ext>
            </a:extLst>
          </p:cNvPr>
          <p:cNvSpPr txBox="1"/>
          <p:nvPr/>
        </p:nvSpPr>
        <p:spPr>
          <a:xfrm>
            <a:off x="3894487" y="2564801"/>
            <a:ext cx="636072" cy="369332"/>
          </a:xfrm>
          <a:prstGeom prst="rect">
            <a:avLst/>
          </a:prstGeom>
          <a:noFill/>
        </p:spPr>
        <p:txBody>
          <a:bodyPr wrap="none" rtlCol="0">
            <a:spAutoFit/>
          </a:bodyPr>
          <a:lstStyle/>
          <a:p>
            <a:r>
              <a:rPr lang="en-US" dirty="0"/>
              <a:t>BEST</a:t>
            </a:r>
          </a:p>
        </p:txBody>
      </p:sp>
      <p:sp>
        <p:nvSpPr>
          <p:cNvPr id="8" name="TextBox 7">
            <a:extLst>
              <a:ext uri="{FF2B5EF4-FFF2-40B4-BE49-F238E27FC236}">
                <a16:creationId xmlns:a16="http://schemas.microsoft.com/office/drawing/2014/main" id="{7E3F58E5-AD88-4DFD-29A0-42CF22B08D66}"/>
              </a:ext>
            </a:extLst>
          </p:cNvPr>
          <p:cNvSpPr txBox="1"/>
          <p:nvPr/>
        </p:nvSpPr>
        <p:spPr>
          <a:xfrm>
            <a:off x="9793706" y="1779705"/>
            <a:ext cx="1525161" cy="369332"/>
          </a:xfrm>
          <a:prstGeom prst="rect">
            <a:avLst/>
          </a:prstGeom>
          <a:noFill/>
        </p:spPr>
        <p:txBody>
          <a:bodyPr wrap="none" rtlCol="0">
            <a:spAutoFit/>
          </a:bodyPr>
          <a:lstStyle/>
          <a:p>
            <a:r>
              <a:rPr lang="en-US" dirty="0"/>
              <a:t>Elite 499</a:t>
            </a:r>
            <a:r>
              <a:rPr lang="en-US" baseline="30000" dirty="0"/>
              <a:t>th</a:t>
            </a:r>
            <a:r>
              <a:rPr lang="en-US" dirty="0"/>
              <a:t> gen</a:t>
            </a:r>
          </a:p>
        </p:txBody>
      </p:sp>
      <p:sp>
        <p:nvSpPr>
          <p:cNvPr id="10" name="TextBox 9">
            <a:extLst>
              <a:ext uri="{FF2B5EF4-FFF2-40B4-BE49-F238E27FC236}">
                <a16:creationId xmlns:a16="http://schemas.microsoft.com/office/drawing/2014/main" id="{3B8B7DFF-EEDB-C939-5115-2F4958CB13F3}"/>
              </a:ext>
            </a:extLst>
          </p:cNvPr>
          <p:cNvSpPr txBox="1"/>
          <p:nvPr/>
        </p:nvSpPr>
        <p:spPr>
          <a:xfrm>
            <a:off x="319254" y="4259179"/>
            <a:ext cx="6100010" cy="2862322"/>
          </a:xfrm>
          <a:prstGeom prst="rect">
            <a:avLst/>
          </a:prstGeom>
          <a:noFill/>
        </p:spPr>
        <p:txBody>
          <a:bodyPr wrap="square">
            <a:spAutoFit/>
          </a:bodyPr>
          <a:lstStyle/>
          <a:p>
            <a:r>
              <a:rPr lang="en-GB" b="0" dirty="0" err="1">
                <a:effectLst/>
                <a:latin typeface="Courier New" panose="02070309020205020404" pitchFamily="49" charset="0"/>
              </a:rPr>
              <a:t>kernel_size</a:t>
            </a:r>
            <a:r>
              <a:rPr lang="en-GB" b="0" dirty="0">
                <a:effectLst/>
                <a:latin typeface="Courier New" panose="02070309020205020404" pitchFamily="49" charset="0"/>
              </a:rPr>
              <a:t> = 16</a:t>
            </a:r>
          </a:p>
          <a:p>
            <a:r>
              <a:rPr lang="en-GB" b="0" dirty="0" err="1">
                <a:effectLst/>
                <a:latin typeface="Courier New" panose="02070309020205020404" pitchFamily="49" charset="0"/>
              </a:rPr>
              <a:t>board_size</a:t>
            </a:r>
            <a:r>
              <a:rPr lang="en-GB" b="0" dirty="0">
                <a:effectLst/>
                <a:latin typeface="Courier New" panose="02070309020205020404" pitchFamily="49" charset="0"/>
              </a:rPr>
              <a:t> = 64</a:t>
            </a:r>
          </a:p>
          <a:p>
            <a:r>
              <a:rPr lang="en-GB" b="0" dirty="0" err="1">
                <a:effectLst/>
                <a:latin typeface="Courier New" panose="02070309020205020404" pitchFamily="49" charset="0"/>
              </a:rPr>
              <a:t>mutation_rate</a:t>
            </a:r>
            <a:r>
              <a:rPr lang="en-GB" b="0" dirty="0">
                <a:effectLst/>
                <a:latin typeface="Courier New" panose="02070309020205020404" pitchFamily="49" charset="0"/>
              </a:rPr>
              <a:t> = 0.02</a:t>
            </a:r>
          </a:p>
          <a:p>
            <a:r>
              <a:rPr lang="en-GB" b="0" dirty="0" err="1">
                <a:effectLst/>
                <a:latin typeface="Courier New" panose="02070309020205020404" pitchFamily="49" charset="0"/>
              </a:rPr>
              <a:t>population_size</a:t>
            </a:r>
            <a:r>
              <a:rPr lang="en-GB" b="0" dirty="0">
                <a:effectLst/>
                <a:latin typeface="Courier New" panose="02070309020205020404" pitchFamily="49" charset="0"/>
              </a:rPr>
              <a:t> = 10</a:t>
            </a:r>
          </a:p>
          <a:p>
            <a:r>
              <a:rPr lang="en-GB" b="0" dirty="0">
                <a:effectLst/>
                <a:latin typeface="Courier New" panose="02070309020205020404" pitchFamily="49" charset="0"/>
              </a:rPr>
              <a:t>generation = 500</a:t>
            </a:r>
          </a:p>
          <a:p>
            <a:r>
              <a:rPr lang="en-GB" b="0" dirty="0" err="1">
                <a:effectLst/>
                <a:latin typeface="Courier New" panose="02070309020205020404" pitchFamily="49" charset="0"/>
              </a:rPr>
              <a:t>no_of_elites</a:t>
            </a:r>
            <a:r>
              <a:rPr lang="en-GB" b="0" dirty="0">
                <a:effectLst/>
                <a:latin typeface="Courier New" panose="02070309020205020404" pitchFamily="49" charset="0"/>
              </a:rPr>
              <a:t> = 1</a:t>
            </a:r>
          </a:p>
          <a:p>
            <a:r>
              <a:rPr lang="en-GB" b="0" dirty="0">
                <a:effectLst/>
                <a:latin typeface="Courier New" panose="02070309020205020404" pitchFamily="49" charset="0"/>
              </a:rPr>
              <a:t>AE bottleneck = 36</a:t>
            </a:r>
          </a:p>
          <a:p>
            <a:r>
              <a:rPr lang="en-GB" dirty="0">
                <a:latin typeface="Courier New" panose="02070309020205020404" pitchFamily="49" charset="0"/>
              </a:rPr>
              <a:t>Every 10</a:t>
            </a:r>
            <a:r>
              <a:rPr lang="en-GB" baseline="30000" dirty="0">
                <a:latin typeface="Courier New" panose="02070309020205020404" pitchFamily="49" charset="0"/>
              </a:rPr>
              <a:t>th</a:t>
            </a:r>
            <a:r>
              <a:rPr lang="en-GB" dirty="0">
                <a:latin typeface="Courier New" panose="02070309020205020404" pitchFamily="49" charset="0"/>
              </a:rPr>
              <a:t> frame</a:t>
            </a:r>
          </a:p>
          <a:p>
            <a:r>
              <a:rPr lang="en-GB" b="0" dirty="0">
                <a:effectLst/>
                <a:latin typeface="Courier New" panose="02070309020205020404" pitchFamily="49" charset="0"/>
              </a:rPr>
              <a:t>Active cell thresh = 0.1</a:t>
            </a:r>
          </a:p>
          <a:p>
            <a:endParaRPr lang="en-GB" b="0" dirty="0">
              <a:effectLst/>
              <a:latin typeface="Courier New" panose="02070309020205020404" pitchFamily="49" charset="0"/>
            </a:endParaRPr>
          </a:p>
        </p:txBody>
      </p:sp>
    </p:spTree>
    <p:extLst>
      <p:ext uri="{BB962C8B-B14F-4D97-AF65-F5344CB8AC3E}">
        <p14:creationId xmlns:p14="http://schemas.microsoft.com/office/powerpoint/2010/main" val="1331271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DE258-1C70-BA27-1225-10DD7275BA0D}"/>
              </a:ext>
            </a:extLst>
          </p:cNvPr>
          <p:cNvSpPr>
            <a:spLocks noGrp="1"/>
          </p:cNvSpPr>
          <p:nvPr>
            <p:ph type="title"/>
          </p:nvPr>
        </p:nvSpPr>
        <p:spPr/>
        <p:txBody>
          <a:bodyPr/>
          <a:lstStyle/>
          <a:p>
            <a:r>
              <a:rPr lang="en-US" dirty="0"/>
              <a:t>1.3 Not sure this is the only problem…</a:t>
            </a:r>
          </a:p>
        </p:txBody>
      </p:sp>
      <p:sp>
        <p:nvSpPr>
          <p:cNvPr id="3" name="Content Placeholder 2">
            <a:extLst>
              <a:ext uri="{FF2B5EF4-FFF2-40B4-BE49-F238E27FC236}">
                <a16:creationId xmlns:a16="http://schemas.microsoft.com/office/drawing/2014/main" id="{CD756326-8794-C44C-BA15-12AF1BEA7572}"/>
              </a:ext>
            </a:extLst>
          </p:cNvPr>
          <p:cNvSpPr>
            <a:spLocks noGrp="1"/>
          </p:cNvSpPr>
          <p:nvPr>
            <p:ph idx="1"/>
          </p:nvPr>
        </p:nvSpPr>
        <p:spPr/>
        <p:txBody>
          <a:bodyPr/>
          <a:lstStyle/>
          <a:p>
            <a:r>
              <a:rPr lang="en-US" dirty="0"/>
              <a:t>But at least for now code is working fine for 500 gens</a:t>
            </a:r>
          </a:p>
          <a:p>
            <a:r>
              <a:rPr lang="en-US" dirty="0"/>
              <a:t>Problem with file saving methodology is that we need to completely restructure the code. We tried debugging but it did not work as </a:t>
            </a:r>
            <a:r>
              <a:rPr lang="en-US" dirty="0" err="1"/>
              <a:t>FunAnimation</a:t>
            </a:r>
            <a:r>
              <a:rPr lang="en-US" dirty="0"/>
              <a:t> runs the driving code and it is directly imported from </a:t>
            </a:r>
            <a:r>
              <a:rPr lang="en-US" dirty="0" err="1"/>
              <a:t>maplotlib</a:t>
            </a:r>
            <a:r>
              <a:rPr lang="en-US" dirty="0"/>
              <a:t>.</a:t>
            </a:r>
          </a:p>
        </p:txBody>
      </p:sp>
    </p:spTree>
    <p:extLst>
      <p:ext uri="{BB962C8B-B14F-4D97-AF65-F5344CB8AC3E}">
        <p14:creationId xmlns:p14="http://schemas.microsoft.com/office/powerpoint/2010/main" val="1775070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DE258-1C70-BA27-1225-10DD7275BA0D}"/>
              </a:ext>
            </a:extLst>
          </p:cNvPr>
          <p:cNvSpPr>
            <a:spLocks noGrp="1"/>
          </p:cNvSpPr>
          <p:nvPr>
            <p:ph type="title"/>
          </p:nvPr>
        </p:nvSpPr>
        <p:spPr/>
        <p:txBody>
          <a:bodyPr/>
          <a:lstStyle/>
          <a:p>
            <a:r>
              <a:rPr lang="en-US" dirty="0"/>
              <a:t>2.1 System Configuration</a:t>
            </a:r>
          </a:p>
        </p:txBody>
      </p:sp>
      <p:sp>
        <p:nvSpPr>
          <p:cNvPr id="3" name="Content Placeholder 2">
            <a:extLst>
              <a:ext uri="{FF2B5EF4-FFF2-40B4-BE49-F238E27FC236}">
                <a16:creationId xmlns:a16="http://schemas.microsoft.com/office/drawing/2014/main" id="{CD756326-8794-C44C-BA15-12AF1BEA7572}"/>
              </a:ext>
            </a:extLst>
          </p:cNvPr>
          <p:cNvSpPr>
            <a:spLocks noGrp="1"/>
          </p:cNvSpPr>
          <p:nvPr>
            <p:ph idx="1"/>
          </p:nvPr>
        </p:nvSpPr>
        <p:spPr/>
        <p:txBody>
          <a:bodyPr/>
          <a:lstStyle/>
          <a:p>
            <a:r>
              <a:rPr lang="en-US" dirty="0"/>
              <a:t>64GB RAM</a:t>
            </a:r>
          </a:p>
          <a:p>
            <a:r>
              <a:rPr lang="en-US" dirty="0"/>
              <a:t>250 GB hard drive</a:t>
            </a:r>
          </a:p>
          <a:p>
            <a:r>
              <a:rPr lang="en-US" dirty="0"/>
              <a:t>8 vCPU</a:t>
            </a:r>
          </a:p>
          <a:p>
            <a:r>
              <a:rPr lang="en-US" dirty="0"/>
              <a:t>AWS ml.r5.2large </a:t>
            </a:r>
          </a:p>
          <a:p>
            <a:r>
              <a:rPr lang="en-US" dirty="0"/>
              <a:t>Each parallel instance has this configuration</a:t>
            </a:r>
          </a:p>
        </p:txBody>
      </p:sp>
    </p:spTree>
    <p:extLst>
      <p:ext uri="{BB962C8B-B14F-4D97-AF65-F5344CB8AC3E}">
        <p14:creationId xmlns:p14="http://schemas.microsoft.com/office/powerpoint/2010/main" val="4024327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DE258-1C70-BA27-1225-10DD7275BA0D}"/>
              </a:ext>
            </a:extLst>
          </p:cNvPr>
          <p:cNvSpPr>
            <a:spLocks noGrp="1"/>
          </p:cNvSpPr>
          <p:nvPr>
            <p:ph type="title"/>
          </p:nvPr>
        </p:nvSpPr>
        <p:spPr/>
        <p:txBody>
          <a:bodyPr/>
          <a:lstStyle/>
          <a:p>
            <a:r>
              <a:rPr lang="en-US" dirty="0"/>
              <a:t>2.2 Duration of run</a:t>
            </a:r>
          </a:p>
        </p:txBody>
      </p:sp>
      <p:sp>
        <p:nvSpPr>
          <p:cNvPr id="3" name="Content Placeholder 2">
            <a:extLst>
              <a:ext uri="{FF2B5EF4-FFF2-40B4-BE49-F238E27FC236}">
                <a16:creationId xmlns:a16="http://schemas.microsoft.com/office/drawing/2014/main" id="{CD756326-8794-C44C-BA15-12AF1BEA7572}"/>
              </a:ext>
            </a:extLst>
          </p:cNvPr>
          <p:cNvSpPr>
            <a:spLocks noGrp="1"/>
          </p:cNvSpPr>
          <p:nvPr>
            <p:ph idx="1"/>
          </p:nvPr>
        </p:nvSpPr>
        <p:spPr/>
        <p:txBody>
          <a:bodyPr/>
          <a:lstStyle/>
          <a:p>
            <a:r>
              <a:rPr lang="en-US" dirty="0"/>
              <a:t>It takes almost ~24 hours to finish one run of 500 generations with this configuration.</a:t>
            </a:r>
          </a:p>
          <a:p>
            <a:r>
              <a:rPr lang="en-US" dirty="0"/>
              <a:t>Once cloud limit is increased, we will run 21 experiments as planned (experimental setup in upcoming slides) on 21 different instances parallelly.</a:t>
            </a:r>
          </a:p>
          <a:p>
            <a:r>
              <a:rPr lang="en-US" dirty="0"/>
              <a:t>However, it is tested for 3 times by running 500 generations.</a:t>
            </a:r>
          </a:p>
          <a:p>
            <a:endParaRPr lang="en-US" dirty="0"/>
          </a:p>
          <a:p>
            <a:endParaRPr lang="en-US" dirty="0"/>
          </a:p>
        </p:txBody>
      </p:sp>
    </p:spTree>
    <p:extLst>
      <p:ext uri="{BB962C8B-B14F-4D97-AF65-F5344CB8AC3E}">
        <p14:creationId xmlns:p14="http://schemas.microsoft.com/office/powerpoint/2010/main" val="16456144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3.1 Fixed Hyperparameters – Dataset Related</a:t>
            </a:r>
          </a:p>
        </p:txBody>
      </p:sp>
      <p:sp>
        <p:nvSpPr>
          <p:cNvPr id="3" name="Content Placeholder 2">
            <a:extLst>
              <a:ext uri="{FF2B5EF4-FFF2-40B4-BE49-F238E27FC236}">
                <a16:creationId xmlns:a16="http://schemas.microsoft.com/office/drawing/2014/main" id="{9FEEB375-B2ED-4AD8-0085-0D262C9E83A1}"/>
              </a:ext>
            </a:extLst>
          </p:cNvPr>
          <p:cNvSpPr>
            <a:spLocks noGrp="1"/>
          </p:cNvSpPr>
          <p:nvPr>
            <p:ph idx="1"/>
          </p:nvPr>
        </p:nvSpPr>
        <p:spPr/>
        <p:txBody>
          <a:bodyPr>
            <a:normAutofit/>
          </a:bodyPr>
          <a:lstStyle/>
          <a:p>
            <a:r>
              <a:rPr lang="en-US" dirty="0" err="1"/>
              <a:t>Dataset_size</a:t>
            </a:r>
            <a:r>
              <a:rPr lang="en-US" dirty="0"/>
              <a:t> = 30 animations * 100 frames = 3000 frames</a:t>
            </a:r>
          </a:p>
          <a:p>
            <a:r>
              <a:rPr lang="en-US" dirty="0"/>
              <a:t>DPI = 50</a:t>
            </a:r>
          </a:p>
          <a:p>
            <a:r>
              <a:rPr lang="en-US" dirty="0"/>
              <a:t>Mu = 0.31 (Growth Function)</a:t>
            </a:r>
          </a:p>
          <a:p>
            <a:r>
              <a:rPr lang="en-US" dirty="0"/>
              <a:t>Sigma= 0.057 (Growth Function)</a:t>
            </a:r>
          </a:p>
          <a:p>
            <a:r>
              <a:rPr lang="en-US" dirty="0"/>
              <a:t>Dt = 0.1</a:t>
            </a:r>
          </a:p>
          <a:p>
            <a:r>
              <a:rPr lang="en-US" dirty="0"/>
              <a:t>Fps=30 (for animation saving purpose)</a:t>
            </a:r>
          </a:p>
          <a:p>
            <a:r>
              <a:rPr lang="en-US" dirty="0"/>
              <a:t>Kernel Size = 16</a:t>
            </a:r>
          </a:p>
          <a:p>
            <a:r>
              <a:rPr lang="en-US" dirty="0"/>
              <a:t>Board Size = 64</a:t>
            </a:r>
          </a:p>
          <a:p>
            <a:endParaRPr lang="en-US" dirty="0"/>
          </a:p>
          <a:p>
            <a:endParaRPr lang="en-US" dirty="0"/>
          </a:p>
        </p:txBody>
      </p:sp>
    </p:spTree>
    <p:extLst>
      <p:ext uri="{BB962C8B-B14F-4D97-AF65-F5344CB8AC3E}">
        <p14:creationId xmlns:p14="http://schemas.microsoft.com/office/powerpoint/2010/main" val="2939178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3.2 Fixed Hyperparameters – Autoencoder Related</a:t>
            </a:r>
          </a:p>
        </p:txBody>
      </p:sp>
      <p:sp>
        <p:nvSpPr>
          <p:cNvPr id="3" name="Content Placeholder 2">
            <a:extLst>
              <a:ext uri="{FF2B5EF4-FFF2-40B4-BE49-F238E27FC236}">
                <a16:creationId xmlns:a16="http://schemas.microsoft.com/office/drawing/2014/main" id="{9FEEB375-B2ED-4AD8-0085-0D262C9E83A1}"/>
              </a:ext>
            </a:extLst>
          </p:cNvPr>
          <p:cNvSpPr>
            <a:spLocks noGrp="1"/>
          </p:cNvSpPr>
          <p:nvPr>
            <p:ph idx="1"/>
          </p:nvPr>
        </p:nvSpPr>
        <p:spPr/>
        <p:txBody>
          <a:bodyPr>
            <a:normAutofit/>
          </a:bodyPr>
          <a:lstStyle/>
          <a:p>
            <a:r>
              <a:rPr lang="en-US" dirty="0"/>
              <a:t>Image Size = (28,28)</a:t>
            </a:r>
          </a:p>
          <a:p>
            <a:r>
              <a:rPr lang="en-US" dirty="0"/>
              <a:t>AE test size = 0.3</a:t>
            </a:r>
          </a:p>
          <a:p>
            <a:r>
              <a:rPr lang="en-US" dirty="0"/>
              <a:t>AE Input Size = 784</a:t>
            </a:r>
          </a:p>
          <a:p>
            <a:r>
              <a:rPr lang="en-US" dirty="0"/>
              <a:t>AE Hidden Size = 36</a:t>
            </a:r>
          </a:p>
          <a:p>
            <a:r>
              <a:rPr lang="en-US" dirty="0"/>
              <a:t>AE Input Size = 784</a:t>
            </a:r>
          </a:p>
          <a:p>
            <a:r>
              <a:rPr lang="en-US" dirty="0"/>
              <a:t>Epochs = 300</a:t>
            </a:r>
          </a:p>
          <a:p>
            <a:r>
              <a:rPr lang="en-US" dirty="0" err="1"/>
              <a:t>Batch_size</a:t>
            </a:r>
            <a:r>
              <a:rPr lang="en-US" dirty="0"/>
              <a:t> = 128</a:t>
            </a:r>
          </a:p>
          <a:p>
            <a:endParaRPr lang="en-US" dirty="0"/>
          </a:p>
          <a:p>
            <a:endParaRPr lang="en-US" dirty="0"/>
          </a:p>
        </p:txBody>
      </p:sp>
    </p:spTree>
    <p:extLst>
      <p:ext uri="{BB962C8B-B14F-4D97-AF65-F5344CB8AC3E}">
        <p14:creationId xmlns:p14="http://schemas.microsoft.com/office/powerpoint/2010/main" val="21022871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F155-A69C-0CAD-FC07-0628084F82AF}"/>
              </a:ext>
            </a:extLst>
          </p:cNvPr>
          <p:cNvSpPr>
            <a:spLocks noGrp="1"/>
          </p:cNvSpPr>
          <p:nvPr>
            <p:ph type="title"/>
          </p:nvPr>
        </p:nvSpPr>
        <p:spPr/>
        <p:txBody>
          <a:bodyPr/>
          <a:lstStyle/>
          <a:p>
            <a:r>
              <a:rPr lang="en-US" dirty="0"/>
              <a:t>3.3 Fixed Hyperparameters – EC Related</a:t>
            </a:r>
          </a:p>
        </p:txBody>
      </p:sp>
      <p:sp>
        <p:nvSpPr>
          <p:cNvPr id="3" name="Content Placeholder 2">
            <a:extLst>
              <a:ext uri="{FF2B5EF4-FFF2-40B4-BE49-F238E27FC236}">
                <a16:creationId xmlns:a16="http://schemas.microsoft.com/office/drawing/2014/main" id="{9FEEB375-B2ED-4AD8-0085-0D262C9E83A1}"/>
              </a:ext>
            </a:extLst>
          </p:cNvPr>
          <p:cNvSpPr>
            <a:spLocks noGrp="1"/>
          </p:cNvSpPr>
          <p:nvPr>
            <p:ph idx="1"/>
          </p:nvPr>
        </p:nvSpPr>
        <p:spPr/>
        <p:txBody>
          <a:bodyPr>
            <a:normAutofit/>
          </a:bodyPr>
          <a:lstStyle/>
          <a:p>
            <a:r>
              <a:rPr lang="en-US" dirty="0"/>
              <a:t>Kernel size = 16</a:t>
            </a:r>
          </a:p>
          <a:p>
            <a:r>
              <a:rPr lang="en-US" dirty="0"/>
              <a:t>Board size = 64</a:t>
            </a:r>
          </a:p>
          <a:p>
            <a:r>
              <a:rPr lang="en-US" dirty="0"/>
              <a:t>Mutation rate = 0.02</a:t>
            </a:r>
          </a:p>
          <a:p>
            <a:r>
              <a:rPr lang="en-US" dirty="0"/>
              <a:t>Population size = 10</a:t>
            </a:r>
          </a:p>
          <a:p>
            <a:r>
              <a:rPr lang="en-US" dirty="0"/>
              <a:t>Generation = 500</a:t>
            </a:r>
          </a:p>
          <a:p>
            <a:r>
              <a:rPr lang="en-US" dirty="0"/>
              <a:t>Elites = 1</a:t>
            </a:r>
          </a:p>
        </p:txBody>
      </p:sp>
    </p:spTree>
    <p:extLst>
      <p:ext uri="{BB962C8B-B14F-4D97-AF65-F5344CB8AC3E}">
        <p14:creationId xmlns:p14="http://schemas.microsoft.com/office/powerpoint/2010/main" val="2773124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TotalTime>
  <Words>1307</Words>
  <Application>Microsoft Macintosh PowerPoint</Application>
  <PresentationFormat>Widescreen</PresentationFormat>
  <Paragraphs>188</Paragraphs>
  <Slides>31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Courier New</vt:lpstr>
      <vt:lpstr>Office Theme</vt:lpstr>
      <vt:lpstr>Applied Project 21 April 2023</vt:lpstr>
      <vt:lpstr>1.1 Problem Last time…</vt:lpstr>
      <vt:lpstr>1.2 Handcrafted Deepcopy</vt:lpstr>
      <vt:lpstr>1.3 Not sure this is the only problem…</vt:lpstr>
      <vt:lpstr>2.1 System Configuration</vt:lpstr>
      <vt:lpstr>2.2 Duration of run</vt:lpstr>
      <vt:lpstr>3.1 Fixed Hyperparameters – Dataset Related</vt:lpstr>
      <vt:lpstr>3.2 Fixed Hyperparameters – Autoencoder Related</vt:lpstr>
      <vt:lpstr>3.3 Fixed Hyperparameters – EC Related</vt:lpstr>
      <vt:lpstr>4.1 Theory for AEVoT</vt:lpstr>
      <vt:lpstr>4.2 Experimental theory for AEVoT</vt:lpstr>
      <vt:lpstr>4.3 How VoT can be used in AE? And What is the theoretical significance?</vt:lpstr>
      <vt:lpstr>4.4 Cumulative vs STD</vt:lpstr>
      <vt:lpstr>4.5 Fitness working</vt:lpstr>
      <vt:lpstr>5.1 Experimental Setup</vt:lpstr>
      <vt:lpstr>5.2 Experimental Setup</vt:lpstr>
      <vt:lpstr>5.3 Experimental Setup</vt:lpstr>
      <vt:lpstr>5.4 What are varying?</vt:lpstr>
      <vt:lpstr>5.5 Experimentation so far</vt:lpstr>
      <vt:lpstr>6.1 Exp1 – 100 gen</vt:lpstr>
      <vt:lpstr>6.2 Exp1 – 100 gen</vt:lpstr>
      <vt:lpstr>7.1 Exp2 – 100 gen</vt:lpstr>
      <vt:lpstr>7.2 Exp2 – 100 gen</vt:lpstr>
      <vt:lpstr>7.1 Exp2 – 100 gen</vt:lpstr>
      <vt:lpstr>7.1 Exp2 – 100 gen</vt:lpstr>
      <vt:lpstr>7.1 Exp2 – 100 gen</vt:lpstr>
      <vt:lpstr>7.1 Exp2 – 100 gen</vt:lpstr>
      <vt:lpstr>PowerPoint Presentation</vt:lpstr>
      <vt:lpstr>7.1 Ex2 – 100 gen</vt:lpstr>
      <vt:lpstr>PowerPoint Presentation</vt:lpstr>
      <vt:lpstr>2AE_VOT_P10_G500_M0.02_ALIVE_CELL_THRESHOLD0.1_EVERY_10TH_FRAMES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Project Supervision 21 April 2023</dc:title>
  <dc:creator>Sanyam Jain</dc:creator>
  <cp:lastModifiedBy>Sanyam Jain</cp:lastModifiedBy>
  <cp:revision>108</cp:revision>
  <dcterms:created xsi:type="dcterms:W3CDTF">2023-04-20T22:46:03Z</dcterms:created>
  <dcterms:modified xsi:type="dcterms:W3CDTF">2023-04-21T07:40:18Z</dcterms:modified>
</cp:coreProperties>
</file>

<file path=docProps/thumbnail.jpeg>
</file>